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
  </p:notesMasterIdLst>
  <p:handoutMasterIdLst>
    <p:handoutMasterId r:id="rId5"/>
  </p:handoutMasterIdLst>
  <p:sldIdLst>
    <p:sldId id="256" r:id="rId2"/>
    <p:sldId id="257" r:id="rId3"/>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EC20E35-A176-4012-BC5E-935CFFF8708E}" styleName="Средний стиль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574" autoAdjust="0"/>
  </p:normalViewPr>
  <p:slideViewPr>
    <p:cSldViewPr>
      <p:cViewPr>
        <p:scale>
          <a:sx n="100" d="100"/>
          <a:sy n="100" d="100"/>
        </p:scale>
        <p:origin x="-282" y="3078"/>
      </p:cViewPr>
      <p:guideLst>
        <p:guide orient="horz" pos="2880"/>
        <p:guide pos="2160"/>
      </p:guideLst>
    </p:cSldViewPr>
  </p:slideViewPr>
  <p:outlineViewPr>
    <p:cViewPr>
      <p:scale>
        <a:sx n="33" d="100"/>
        <a:sy n="33" d="100"/>
      </p:scale>
      <p:origin x="0" y="955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19BD91E-FDF1-4F53-8E58-F621DDB05E8F}" type="datetimeFigureOut">
              <a:rPr lang="ru-RU" smtClean="0"/>
              <a:pPr/>
              <a:t>06.06.2019</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6BE765B-8480-45CE-A671-795075D3F782}" type="slidenum">
              <a:rPr lang="ru-RU" smtClean="0"/>
              <a:pPr/>
              <a:t>‹#›</a:t>
            </a:fld>
            <a:endParaRPr lang="ru-RU"/>
          </a:p>
        </p:txBody>
      </p:sp>
    </p:spTree>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E18D-DFAD-41BD-BB86-5EA365C1AE45}" type="datetimeFigureOut">
              <a:rPr lang="ru-RU" smtClean="0"/>
              <a:pPr/>
              <a:t>06.06.2019</a:t>
            </a:fld>
            <a:endParaRPr lang="ru-RU"/>
          </a:p>
        </p:txBody>
      </p:sp>
      <p:sp>
        <p:nvSpPr>
          <p:cNvPr id="4" name="Образ слайда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A12D25-DF0C-4545-A512-FF4E6FCE355F}" type="slidenum">
              <a:rPr lang="ru-RU" smtClean="0"/>
              <a:pPr/>
              <a:t>‹#›</a:t>
            </a:fld>
            <a:endParaRPr lang="ru-RU"/>
          </a:p>
        </p:txBody>
      </p:sp>
    </p:spTree>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5" name="Нижний колонтитул 4"/>
          <p:cNvSpPr>
            <a:spLocks noGrp="1"/>
          </p:cNvSpPr>
          <p:nvPr>
            <p:ph type="ftr" sz="quarter" idx="10"/>
          </p:nvPr>
        </p:nvSpPr>
        <p:spPr/>
        <p:txBody>
          <a:bodyPr/>
          <a:lstStyle/>
          <a:p>
            <a:endParaRPr lang="ru-RU"/>
          </a:p>
        </p:txBody>
      </p:sp>
      <p:sp>
        <p:nvSpPr>
          <p:cNvPr id="6" name="Верхний колонтитул 5"/>
          <p:cNvSpPr>
            <a:spLocks noGrp="1"/>
          </p:cNvSpPr>
          <p:nvPr>
            <p:ph type="hdr" sz="quarter" idx="1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5" name="Нижний колонтитул 4"/>
          <p:cNvSpPr>
            <a:spLocks noGrp="1"/>
          </p:cNvSpPr>
          <p:nvPr>
            <p:ph type="ftr" sz="quarter" idx="10"/>
          </p:nvPr>
        </p:nvSpPr>
        <p:spPr/>
        <p:txBody>
          <a:bodyPr/>
          <a:lstStyle/>
          <a:p>
            <a:endParaRPr lang="ru-RU"/>
          </a:p>
        </p:txBody>
      </p:sp>
      <p:sp>
        <p:nvSpPr>
          <p:cNvPr id="6" name="Верхний колонтитул 5"/>
          <p:cNvSpPr>
            <a:spLocks noGrp="1"/>
          </p:cNvSpPr>
          <p:nvPr>
            <p:ph type="hdr" sz="quarter" idx="1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400050" y="1828800"/>
            <a:ext cx="5888736" cy="24384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00050" y="4304715"/>
            <a:ext cx="5891022" cy="23368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427A09B1-E968-434C-B3BC-7FE2F6FE45AD}" type="datetime1">
              <a:rPr lang="ru-RU" smtClean="0"/>
              <a:pPr/>
              <a:t>06.06.2019</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D343E64F-E826-4672-A744-508600D9A267}"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00F8A50-C083-460E-A3CA-CD5826E88C07}" type="datetime1">
              <a:rPr lang="ru-RU" smtClean="0"/>
              <a:pPr/>
              <a:t>06.06.2019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43E64F-E826-4672-A744-508600D9A26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1219202"/>
            <a:ext cx="1543050" cy="6949017"/>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342900" y="1219202"/>
            <a:ext cx="4514850" cy="6949017"/>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CBE1FBC-DE77-4962-8C65-255D9E4D390F}" type="datetime1">
              <a:rPr lang="ru-RU" smtClean="0"/>
              <a:pPr/>
              <a:t>06.06.2019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43E64F-E826-4672-A744-508600D9A26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F0CE9A9-0965-4EEF-9B63-D4AD7327241E}" type="datetime1">
              <a:rPr lang="ru-RU" smtClean="0"/>
              <a:pPr/>
              <a:t>06.06.2019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43E64F-E826-4672-A744-508600D9A26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7764" y="1755648"/>
            <a:ext cx="5829300" cy="1816608"/>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397764" y="3606219"/>
            <a:ext cx="5829300" cy="2012949"/>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66BB4C8-CE54-4E27-9412-B252B1862AFB}" type="datetime1">
              <a:rPr lang="ru-RU" smtClean="0"/>
              <a:pPr/>
              <a:t>06.06.2019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43E64F-E826-4672-A744-508600D9A267}"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938784"/>
            <a:ext cx="6172200" cy="1524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34290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348615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2822EA1-6269-4463-88F9-C14B47D0C88B}" type="datetime1">
              <a:rPr lang="ru-RU" smtClean="0"/>
              <a:pPr/>
              <a:t>06.06.2019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343E64F-E826-4672-A744-508600D9A26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938784"/>
            <a:ext cx="6172200" cy="1524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342900" y="2473664"/>
            <a:ext cx="3030141" cy="879136"/>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3483769" y="2479677"/>
            <a:ext cx="3031331" cy="87312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42900" y="3352800"/>
            <a:ext cx="303014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3483769" y="3352800"/>
            <a:ext cx="303133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02886B97-6EA1-43AD-A687-9D26F5EE5D18}" type="datetime1">
              <a:rPr lang="ru-RU" smtClean="0"/>
              <a:pPr/>
              <a:t>06.06.2019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343E64F-E826-4672-A744-508600D9A26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938784"/>
            <a:ext cx="6229350" cy="1524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136D77DC-B816-4380-9CF8-F3D277099F32}" type="datetime1">
              <a:rPr lang="ru-RU" smtClean="0"/>
              <a:pPr/>
              <a:t>06.06.2019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343E64F-E826-4672-A744-508600D9A26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5D7D60A-BBC6-40B3-AC93-1DF72DB89940}" type="datetime1">
              <a:rPr lang="ru-RU" smtClean="0"/>
              <a:pPr/>
              <a:t>06.06.2019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343E64F-E826-4672-A744-508600D9A26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4350" y="685803"/>
            <a:ext cx="2057400" cy="154940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514350" y="2235200"/>
            <a:ext cx="2057400" cy="6096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681287" y="2235200"/>
            <a:ext cx="3833813" cy="6096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CF9CA47-4067-4FDA-817C-D1E58B898F81}" type="datetime1">
              <a:rPr lang="ru-RU" smtClean="0"/>
              <a:pPr/>
              <a:t>06.06.2019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343E64F-E826-4672-A744-508600D9A26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2374315" y="1477436"/>
            <a:ext cx="3943350" cy="54864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6003101" y="7146359"/>
            <a:ext cx="116586" cy="207264"/>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457200" y="1569329"/>
            <a:ext cx="1659636" cy="211016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457200" y="3771713"/>
            <a:ext cx="1657350" cy="290576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6867AC5A-B724-490F-9DCA-CE19F1A94928}" type="datetime1">
              <a:rPr lang="ru-RU" smtClean="0"/>
              <a:pPr/>
              <a:t>06.06.2019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6057900" y="8475134"/>
            <a:ext cx="457200" cy="486833"/>
          </a:xfrm>
        </p:spPr>
        <p:txBody>
          <a:bodyPr/>
          <a:lstStyle/>
          <a:p>
            <a:fld id="{D343E64F-E826-4672-A744-508600D9A267}" type="slidenum">
              <a:rPr lang="ru-RU" smtClean="0"/>
              <a:pPr/>
              <a:t>‹#›</a:t>
            </a:fld>
            <a:endParaRPr lang="ru-RU"/>
          </a:p>
        </p:txBody>
      </p:sp>
      <p:sp>
        <p:nvSpPr>
          <p:cNvPr id="3" name="Рисунок 2"/>
          <p:cNvSpPr>
            <a:spLocks noGrp="1"/>
          </p:cNvSpPr>
          <p:nvPr>
            <p:ph type="pic" idx="1"/>
          </p:nvPr>
        </p:nvSpPr>
        <p:spPr>
          <a:xfrm rot="420000">
            <a:off x="2614345" y="1599356"/>
            <a:ext cx="3463290" cy="524256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7144" y="7755467"/>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3286125" y="8293101"/>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7144" y="-9525"/>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3286125" y="-9525"/>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342900" y="938784"/>
            <a:ext cx="6172200" cy="1524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342900" y="2580640"/>
            <a:ext cx="6172200" cy="5852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342900" y="8475134"/>
            <a:ext cx="16002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1E73F3F-F170-4CAA-985F-6473835DE851}" type="datetime1">
              <a:rPr lang="ru-RU" smtClean="0"/>
              <a:pPr/>
              <a:t>06.06.2019</a:t>
            </a:fld>
            <a:endParaRPr lang="ru-RU"/>
          </a:p>
        </p:txBody>
      </p:sp>
      <p:sp>
        <p:nvSpPr>
          <p:cNvPr id="22" name="Нижний колонтитул 21"/>
          <p:cNvSpPr>
            <a:spLocks noGrp="1"/>
          </p:cNvSpPr>
          <p:nvPr>
            <p:ph type="ftr" sz="quarter" idx="3"/>
          </p:nvPr>
        </p:nvSpPr>
        <p:spPr>
          <a:xfrm>
            <a:off x="2000250" y="8475134"/>
            <a:ext cx="25146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5943600" y="8475134"/>
            <a:ext cx="571500" cy="486833"/>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43E64F-E826-4672-A744-508600D9A267}" type="slidenum">
              <a:rPr lang="ru-RU" smtClean="0"/>
              <a:pPr/>
              <a:t>‹#›</a:t>
            </a:fld>
            <a:endParaRPr lang="ru-RU"/>
          </a:p>
        </p:txBody>
      </p:sp>
      <p:grpSp>
        <p:nvGrpSpPr>
          <p:cNvPr id="2" name="Группа 1"/>
          <p:cNvGrpSpPr/>
          <p:nvPr/>
        </p:nvGrpSpPr>
        <p:grpSpPr>
          <a:xfrm>
            <a:off x="-14263" y="269877"/>
            <a:ext cx="6885411" cy="865632"/>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hyperlink" Target="consultantplus://offline/ref=C242E3D8C66AFBA6D763A7EC4D40C4F477678822D5A5B269117EC296F33A898343050EF2184C5F39EE4D654849AAs5H" TargetMode="External"/><Relationship Id="rId4" Type="http://schemas.openxmlformats.org/officeDocument/2006/relationships/image" Target="http://lookmi.ru/lessons/golubja-risunok.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http://lookmi.ru/lessons/golubja-risunok.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2"/>
          <p:cNvSpPr>
            <a:spLocks noChangeArrowheads="1" noChangeShapeType="1" noTextEdit="1"/>
          </p:cNvSpPr>
          <p:nvPr/>
        </p:nvSpPr>
        <p:spPr bwMode="auto">
          <a:xfrm>
            <a:off x="357166" y="428596"/>
            <a:ext cx="4725144" cy="971600"/>
          </a:xfrm>
          <a:prstGeom prst="rect">
            <a:avLst/>
          </a:prstGeom>
        </p:spPr>
        <p:txBody>
          <a:bodyPr wrap="none" fromWordArt="1">
            <a:prstTxWarp prst="textPlain">
              <a:avLst>
                <a:gd name="adj" fmla="val 50000"/>
              </a:avLst>
            </a:prstTxWarp>
          </a:bodyPr>
          <a:lstStyle/>
          <a:p>
            <a:pPr algn="ctr" rtl="0"/>
            <a:r>
              <a:rPr lang="ru-RU" sz="1800" kern="10" spc="0" dirty="0" smtClean="0">
                <a:ln w="19050">
                  <a:solidFill>
                    <a:srgbClr val="99CCFF"/>
                  </a:solidFill>
                  <a:round/>
                  <a:headEnd/>
                  <a:tailEnd/>
                </a:ln>
                <a:solidFill>
                  <a:srgbClr val="0066CC"/>
                </a:solidFill>
                <a:effectLst>
                  <a:outerShdw dist="35921" dir="2700000" algn="ctr" rotWithShape="0">
                    <a:srgbClr val="990000"/>
                  </a:outerShdw>
                </a:effectLst>
                <a:latin typeface="Impact"/>
              </a:rPr>
              <a:t>В Е С Т О Ч К А </a:t>
            </a:r>
            <a:endParaRPr lang="ru-RU" sz="1800" kern="10" spc="0" dirty="0">
              <a:ln w="19050">
                <a:solidFill>
                  <a:srgbClr val="99CCFF"/>
                </a:solidFill>
                <a:round/>
                <a:headEnd/>
                <a:tailEnd/>
              </a:ln>
              <a:solidFill>
                <a:srgbClr val="0066CC"/>
              </a:solidFill>
              <a:effectLst>
                <a:outerShdw dist="35921" dir="2700000" algn="ctr" rotWithShape="0">
                  <a:srgbClr val="990000"/>
                </a:outerShdw>
              </a:effectLst>
              <a:latin typeface="Impact"/>
            </a:endParaRPr>
          </a:p>
        </p:txBody>
      </p:sp>
      <p:pic>
        <p:nvPicPr>
          <p:cNvPr id="11265" name="Picture 1" descr="http://lookmi.ru/lessons/golubja-risunok.jpg"/>
          <p:cNvPicPr>
            <a:picLocks noChangeAspect="1" noChangeArrowheads="1"/>
          </p:cNvPicPr>
          <p:nvPr/>
        </p:nvPicPr>
        <p:blipFill>
          <a:blip r:embed="rId3" r:link="rId4" cstate="print"/>
          <a:srcRect/>
          <a:stretch>
            <a:fillRect/>
          </a:stretch>
        </p:blipFill>
        <p:spPr bwMode="auto">
          <a:xfrm>
            <a:off x="5229200" y="611560"/>
            <a:ext cx="1047750" cy="762000"/>
          </a:xfrm>
          <a:prstGeom prst="rect">
            <a:avLst/>
          </a:prstGeom>
          <a:noFill/>
        </p:spPr>
      </p:pic>
      <p:sp>
        <p:nvSpPr>
          <p:cNvPr id="11267" name="Rectangle 3"/>
          <p:cNvSpPr>
            <a:spLocks noChangeArrowheads="1"/>
          </p:cNvSpPr>
          <p:nvPr/>
        </p:nvSpPr>
        <p:spPr bwMode="auto">
          <a:xfrm>
            <a:off x="0" y="0"/>
            <a:ext cx="6615914"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ru-RU" sz="1000" dirty="0" smtClean="0">
                <a:latin typeface="Times New Roman" pitchFamily="18" charset="0"/>
                <a:ea typeface="Times New Roman" pitchFamily="18" charset="0"/>
                <a:cs typeface="Times New Roman" pitchFamily="18" charset="0"/>
              </a:rPr>
              <a:t>               </a:t>
            </a:r>
            <a:r>
              <a:rPr kumimoji="0" lang="ru-RU" sz="1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ежемесячное издание                                                       учредитель администрация Дмитриевского сельсовета</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Заголовок 10"/>
          <p:cNvSpPr>
            <a:spLocks noGrp="1"/>
          </p:cNvSpPr>
          <p:nvPr>
            <p:ph type="title"/>
          </p:nvPr>
        </p:nvSpPr>
        <p:spPr/>
        <p:txBody>
          <a:bodyPr/>
          <a:lstStyle/>
          <a:p>
            <a:r>
              <a:rPr lang="ru-RU" dirty="0" smtClean="0"/>
              <a:t>  </a:t>
            </a:r>
            <a:endParaRPr lang="ru-RU" dirty="0"/>
          </a:p>
        </p:txBody>
      </p:sp>
      <p:sp>
        <p:nvSpPr>
          <p:cNvPr id="12" name="Содержимое 11"/>
          <p:cNvSpPr>
            <a:spLocks noGrp="1"/>
          </p:cNvSpPr>
          <p:nvPr>
            <p:ph sz="half" idx="4294967295"/>
          </p:nvPr>
        </p:nvSpPr>
        <p:spPr>
          <a:xfrm>
            <a:off x="428604" y="1928813"/>
            <a:ext cx="5838846" cy="1571617"/>
          </a:xfrm>
        </p:spPr>
        <p:txBody>
          <a:bodyPr>
            <a:normAutofit/>
          </a:bodyPr>
          <a:lstStyle/>
          <a:p>
            <a:pPr algn="ctr">
              <a:buNone/>
            </a:pPr>
            <a:endParaRPr lang="ru-RU" sz="1200" dirty="0" smtClean="0">
              <a:latin typeface="Times New Roman" pitchFamily="18" charset="0"/>
              <a:cs typeface="Times New Roman" pitchFamily="18" charset="0"/>
            </a:endParaRPr>
          </a:p>
          <a:p>
            <a:pPr>
              <a:buNone/>
            </a:pPr>
            <a:endParaRPr lang="ru-RU" dirty="0"/>
          </a:p>
        </p:txBody>
      </p:sp>
      <p:sp>
        <p:nvSpPr>
          <p:cNvPr id="16" name="Прямоугольник 15"/>
          <p:cNvSpPr/>
          <p:nvPr/>
        </p:nvSpPr>
        <p:spPr>
          <a:xfrm>
            <a:off x="214290" y="1500166"/>
            <a:ext cx="6357982" cy="7143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3357587" y="1643042"/>
            <a:ext cx="3095463" cy="276999"/>
          </a:xfrm>
          <a:prstGeom prst="rect">
            <a:avLst/>
          </a:prstGeom>
        </p:spPr>
        <p:txBody>
          <a:bodyPr wrap="none">
            <a:spAutoFit/>
          </a:bodyPr>
          <a:lstStyle/>
          <a:p>
            <a:pPr algn="r"/>
            <a:r>
              <a:rPr lang="ru-RU" sz="1200" b="1" dirty="0" smtClean="0">
                <a:latin typeface="Times New Roman" pitchFamily="18" charset="0"/>
                <a:cs typeface="Times New Roman" pitchFamily="18" charset="0"/>
              </a:rPr>
              <a:t>С П Е Ц В Ы П У С К ,  </a:t>
            </a:r>
            <a:r>
              <a:rPr lang="ru-RU" sz="1200" b="1" dirty="0" smtClean="0">
                <a:latin typeface="Times New Roman" pitchFamily="18" charset="0"/>
                <a:cs typeface="Times New Roman" pitchFamily="18" charset="0"/>
              </a:rPr>
              <a:t>06</a:t>
            </a:r>
            <a:r>
              <a:rPr lang="ru-RU" sz="1200" b="1" dirty="0" smtClean="0">
                <a:latin typeface="Times New Roman" pitchFamily="18" charset="0"/>
                <a:cs typeface="Times New Roman" pitchFamily="18" charset="0"/>
              </a:rPr>
              <a:t> июня </a:t>
            </a:r>
            <a:r>
              <a:rPr lang="ru-RU" sz="1200" b="1" dirty="0" smtClean="0">
                <a:latin typeface="Times New Roman" pitchFamily="18" charset="0"/>
                <a:cs typeface="Times New Roman" pitchFamily="18" charset="0"/>
              </a:rPr>
              <a:t>2019 года</a:t>
            </a:r>
            <a:endParaRPr lang="ru-RU" sz="1200" dirty="0">
              <a:latin typeface="Times New Roman" pitchFamily="18" charset="0"/>
              <a:cs typeface="Times New Roman" pitchFamily="18" charset="0"/>
            </a:endParaRPr>
          </a:p>
        </p:txBody>
      </p:sp>
      <p:sp>
        <p:nvSpPr>
          <p:cNvPr id="20" name="TextBox 19"/>
          <p:cNvSpPr txBox="1"/>
          <p:nvPr/>
        </p:nvSpPr>
        <p:spPr>
          <a:xfrm>
            <a:off x="357166" y="2571736"/>
            <a:ext cx="5857916" cy="1138773"/>
          </a:xfrm>
          <a:prstGeom prst="rect">
            <a:avLst/>
          </a:prstGeom>
          <a:noFill/>
        </p:spPr>
        <p:txBody>
          <a:bodyPr wrap="square" rtlCol="0">
            <a:spAutoFit/>
          </a:bodyPr>
          <a:lstStyle/>
          <a:p>
            <a:pPr algn="r"/>
            <a:endParaRPr lang="ru-RU" sz="1200" dirty="0" smtClean="0"/>
          </a:p>
          <a:p>
            <a:endParaRPr lang="ru-RU" sz="1400" dirty="0" smtClean="0"/>
          </a:p>
          <a:p>
            <a:endParaRPr lang="ru-RU" sz="1400" dirty="0" smtClean="0"/>
          </a:p>
          <a:p>
            <a:endParaRPr lang="ru-RU" sz="1400" dirty="0"/>
          </a:p>
          <a:p>
            <a:endParaRPr lang="ru-RU" sz="1400" dirty="0"/>
          </a:p>
        </p:txBody>
      </p:sp>
      <p:sp>
        <p:nvSpPr>
          <p:cNvPr id="21" name="TextBox 20"/>
          <p:cNvSpPr txBox="1"/>
          <p:nvPr/>
        </p:nvSpPr>
        <p:spPr>
          <a:xfrm>
            <a:off x="571480" y="2143108"/>
            <a:ext cx="6072230" cy="1323439"/>
          </a:xfrm>
          <a:prstGeom prst="rect">
            <a:avLst/>
          </a:prstGeom>
          <a:noFill/>
        </p:spPr>
        <p:txBody>
          <a:bodyPr wrap="square" rtlCol="0">
            <a:spAutoFit/>
          </a:bodyPr>
          <a:lstStyle/>
          <a:p>
            <a:endParaRPr lang="ru-RU" sz="1200" dirty="0" smtClean="0"/>
          </a:p>
          <a:p>
            <a:r>
              <a:rPr lang="ru-RU" sz="1200" dirty="0" smtClean="0"/>
              <a:t> </a:t>
            </a:r>
          </a:p>
          <a:p>
            <a:endParaRPr lang="ru-RU" sz="1400" dirty="0" smtClean="0"/>
          </a:p>
          <a:p>
            <a:endParaRPr lang="ru-RU" sz="1400" dirty="0" smtClean="0"/>
          </a:p>
          <a:p>
            <a:endParaRPr lang="ru-RU" sz="1400" dirty="0"/>
          </a:p>
          <a:p>
            <a:endParaRPr lang="ru-RU" sz="1400" dirty="0"/>
          </a:p>
        </p:txBody>
      </p:sp>
      <p:sp>
        <p:nvSpPr>
          <p:cNvPr id="23" name="TextBox 22"/>
          <p:cNvSpPr txBox="1"/>
          <p:nvPr/>
        </p:nvSpPr>
        <p:spPr>
          <a:xfrm>
            <a:off x="285728" y="4214810"/>
            <a:ext cx="6215106" cy="738664"/>
          </a:xfrm>
          <a:prstGeom prst="rect">
            <a:avLst/>
          </a:prstGeom>
          <a:noFill/>
        </p:spPr>
        <p:txBody>
          <a:bodyPr wrap="square" rtlCol="0">
            <a:spAutoFit/>
          </a:bodyPr>
          <a:lstStyle/>
          <a:p>
            <a:endParaRPr lang="ru-RU" sz="1400" dirty="0" smtClean="0"/>
          </a:p>
          <a:p>
            <a:endParaRPr lang="ru-RU" sz="1400" dirty="0"/>
          </a:p>
          <a:p>
            <a:endParaRPr lang="ru-RU" sz="1400" dirty="0"/>
          </a:p>
        </p:txBody>
      </p:sp>
      <p:sp>
        <p:nvSpPr>
          <p:cNvPr id="17" name="TextBox 16"/>
          <p:cNvSpPr txBox="1"/>
          <p:nvPr/>
        </p:nvSpPr>
        <p:spPr>
          <a:xfrm>
            <a:off x="357166" y="2000233"/>
            <a:ext cx="6143668" cy="538609"/>
          </a:xfrm>
          <a:prstGeom prst="rect">
            <a:avLst/>
          </a:prstGeom>
          <a:noFill/>
        </p:spPr>
        <p:txBody>
          <a:bodyPr wrap="square" rtlCol="0">
            <a:spAutoFit/>
          </a:bodyPr>
          <a:lstStyle/>
          <a:p>
            <a:pPr algn="ctr"/>
            <a:r>
              <a:rPr lang="ru-RU" sz="1000" b="1" i="1" dirty="0" smtClean="0">
                <a:solidFill>
                  <a:srgbClr val="FF0000"/>
                </a:solidFill>
                <a:latin typeface="Arial" pitchFamily="34" charset="0"/>
                <a:cs typeface="Arial" pitchFamily="34" charset="0"/>
              </a:rPr>
              <a:t>Татарская межрайонная прокуратура информирует:</a:t>
            </a:r>
            <a:r>
              <a:rPr lang="ru-RU" sz="1000" i="1" dirty="0" smtClean="0">
                <a:solidFill>
                  <a:srgbClr val="FF0000"/>
                </a:solidFill>
                <a:latin typeface="Arial" pitchFamily="34" charset="0"/>
                <a:cs typeface="Arial" pitchFamily="34" charset="0"/>
              </a:rPr>
              <a:t> </a:t>
            </a:r>
            <a:endParaRPr lang="ru-RU" sz="1000" dirty="0" smtClean="0">
              <a:solidFill>
                <a:srgbClr val="FF0000"/>
              </a:solidFill>
              <a:latin typeface="Arial" pitchFamily="34" charset="0"/>
              <a:cs typeface="Arial" pitchFamily="34" charset="0"/>
            </a:endParaRPr>
          </a:p>
          <a:p>
            <a:endParaRPr lang="ru-RU" sz="1000" i="1" dirty="0" smtClean="0">
              <a:latin typeface="Arial" pitchFamily="34" charset="0"/>
              <a:cs typeface="Arial" pitchFamily="34" charset="0"/>
            </a:endParaRPr>
          </a:p>
          <a:p>
            <a:pPr algn="ctr"/>
            <a:r>
              <a:rPr lang="ru-RU" sz="900" dirty="0" smtClean="0">
                <a:latin typeface="Arial" pitchFamily="34" charset="0"/>
                <a:cs typeface="Arial" pitchFamily="34" charset="0"/>
              </a:rPr>
              <a:t>   </a:t>
            </a:r>
            <a:endParaRPr lang="ru-RU" sz="900" dirty="0">
              <a:latin typeface="Arial" pitchFamily="34" charset="0"/>
              <a:cs typeface="Arial" pitchFamily="34" charset="0"/>
            </a:endParaRPr>
          </a:p>
        </p:txBody>
      </p:sp>
      <p:sp>
        <p:nvSpPr>
          <p:cNvPr id="25" name="TextBox 24"/>
          <p:cNvSpPr txBox="1"/>
          <p:nvPr/>
        </p:nvSpPr>
        <p:spPr>
          <a:xfrm>
            <a:off x="214290" y="5500694"/>
            <a:ext cx="6286544" cy="230832"/>
          </a:xfrm>
          <a:prstGeom prst="rect">
            <a:avLst/>
          </a:prstGeom>
          <a:noFill/>
        </p:spPr>
        <p:txBody>
          <a:bodyPr wrap="square" rtlCol="0">
            <a:spAutoFit/>
          </a:bodyPr>
          <a:lstStyle/>
          <a:p>
            <a:r>
              <a:rPr lang="ru-RU" sz="900" dirty="0" smtClean="0">
                <a:latin typeface="Arial" pitchFamily="34" charset="0"/>
                <a:cs typeface="Arial" pitchFamily="34" charset="0"/>
              </a:rPr>
              <a:t> </a:t>
            </a:r>
            <a:endParaRPr lang="ru-RU" sz="900" dirty="0">
              <a:latin typeface="Arial" pitchFamily="34" charset="0"/>
              <a:cs typeface="Arial" pitchFamily="34" charset="0"/>
            </a:endParaRPr>
          </a:p>
        </p:txBody>
      </p:sp>
      <p:sp>
        <p:nvSpPr>
          <p:cNvPr id="22" name="TextBox 21"/>
          <p:cNvSpPr txBox="1"/>
          <p:nvPr/>
        </p:nvSpPr>
        <p:spPr>
          <a:xfrm>
            <a:off x="428604" y="2285984"/>
            <a:ext cx="6072230" cy="6463308"/>
          </a:xfrm>
          <a:prstGeom prst="rect">
            <a:avLst/>
          </a:prstGeom>
          <a:noFill/>
        </p:spPr>
        <p:txBody>
          <a:bodyPr wrap="square" rtlCol="0">
            <a:spAutoFit/>
          </a:bodyPr>
          <a:lstStyle/>
          <a:p>
            <a:pPr indent="450000"/>
            <a:r>
              <a:rPr lang="ru-RU" sz="900" dirty="0" smtClean="0">
                <a:latin typeface="Arial" pitchFamily="34" charset="0"/>
                <a:cs typeface="Arial" pitchFamily="34" charset="0"/>
              </a:rPr>
              <a:t>Федеральным законом от 31.12.2014 № 528-ФЗ «О внесении изменений в отдельные законодательные акты Российской Федерации по вопросу усиления ответственности за совершение правонарушений в сфере безопасности дорожного движения» в Уголовный кодекс Российской Федерации введена статья 264.1 – нарушение правил дорожного движения лицом, подвергнутым административному наказанию.</a:t>
            </a:r>
          </a:p>
          <a:p>
            <a:pPr indent="450000"/>
            <a:r>
              <a:rPr lang="ru-RU" sz="900" dirty="0" smtClean="0">
                <a:latin typeface="Arial" pitchFamily="34" charset="0"/>
                <a:cs typeface="Arial" pitchFamily="34" charset="0"/>
              </a:rPr>
              <a:t>В настоящее время вышеуказанная статья Уголовного кодекса РФ весьма часто встречается в практической деятельности правоохранительных органов и судов. К примеру, в Татарском районе за совершение преступлений данной категории в 2018 году к уголовной ответственности привлечено 19 лиц.</a:t>
            </a:r>
          </a:p>
          <a:p>
            <a:pPr indent="450000"/>
            <a:r>
              <a:rPr lang="ru-RU" sz="900" dirty="0" smtClean="0">
                <a:latin typeface="Arial" pitchFamily="34" charset="0"/>
                <a:cs typeface="Arial" pitchFamily="34" charset="0"/>
              </a:rPr>
              <a:t>Согласно данной нормы закона уголовной ответственности подлежат лица, находящиеся в состоянии опьянения, которые ранее: </a:t>
            </a:r>
          </a:p>
          <a:p>
            <a:pPr indent="450000"/>
            <a:r>
              <a:rPr lang="ru-RU" sz="900" dirty="0" smtClean="0">
                <a:latin typeface="Arial" pitchFamily="34" charset="0"/>
                <a:cs typeface="Arial" pitchFamily="34" charset="0"/>
              </a:rPr>
              <a:t>1) были подвергнуты административному наказанию за управление транспортным средством в состоянии опьянения или невыполнение законного требования уполномоченного должностного лица о прохождении медицинского освидетельствования на состояние опьянения;</a:t>
            </a:r>
          </a:p>
          <a:p>
            <a:pPr indent="450000"/>
            <a:r>
              <a:rPr lang="ru-RU" sz="900" dirty="0" smtClean="0">
                <a:latin typeface="Arial" pitchFamily="34" charset="0"/>
                <a:cs typeface="Arial" pitchFamily="34" charset="0"/>
              </a:rPr>
              <a:t>2) имеют судимость за совершение в состоянии опьянения преступления, предусмотренного частями 2, 4 или 6 статьи 264 либо статьей 264.1 УК РФ.</a:t>
            </a:r>
          </a:p>
          <a:p>
            <a:pPr indent="450000"/>
            <a:r>
              <a:rPr lang="ru-RU" sz="900" dirty="0" smtClean="0">
                <a:latin typeface="Arial" pitchFamily="34" charset="0"/>
                <a:cs typeface="Arial" pitchFamily="34" charset="0"/>
              </a:rPr>
              <a:t>При этом следует отметить, что лицом, находящимся в состоянии опьянения, признается лицо, управляющее транспортным средством, в случае установления факта употребления этим лицом вызывающих алкогольное опьянение веществ или в случае наличия в организме этого лица наркотических средств, психотропных веществ или их аналогов либо новых потенциально опасных </a:t>
            </a:r>
            <a:r>
              <a:rPr lang="ru-RU" sz="900" dirty="0" err="1" smtClean="0">
                <a:latin typeface="Arial" pitchFamily="34" charset="0"/>
                <a:cs typeface="Arial" pitchFamily="34" charset="0"/>
              </a:rPr>
              <a:t>психоактивных</a:t>
            </a:r>
            <a:r>
              <a:rPr lang="ru-RU" sz="900" dirty="0" smtClean="0">
                <a:latin typeface="Arial" pitchFamily="34" charset="0"/>
                <a:cs typeface="Arial" pitchFamily="34" charset="0"/>
              </a:rPr>
              <a:t> веществ, а также лицо, управляющее транспортным средством, не выполнившее законного требования уполномоченного должностного лица о прохождении </a:t>
            </a:r>
            <a:r>
              <a:rPr lang="ru-RU" sz="900" dirty="0" smtClean="0">
                <a:latin typeface="Arial" pitchFamily="34" charset="0"/>
                <a:cs typeface="Arial" pitchFamily="34" charset="0"/>
                <a:hlinkClick r:id="rId5"/>
              </a:rPr>
              <a:t>медицинского освидетельствования</a:t>
            </a:r>
            <a:r>
              <a:rPr lang="ru-RU" sz="900" dirty="0" smtClean="0">
                <a:latin typeface="Arial" pitchFamily="34" charset="0"/>
                <a:cs typeface="Arial" pitchFamily="34" charset="0"/>
              </a:rPr>
              <a:t> на состояние опьянения.</a:t>
            </a:r>
          </a:p>
          <a:p>
            <a:pPr indent="450000"/>
            <a:r>
              <a:rPr lang="ru-RU" sz="900" dirty="0" smtClean="0">
                <a:latin typeface="Arial" pitchFamily="34" charset="0"/>
                <a:cs typeface="Arial" pitchFamily="34" charset="0"/>
              </a:rPr>
              <a:t>Под механическими транспортными средствами в статье 264.1 УК РФ понимаются автомобили, автобусы, троллейбусы, трамваи, мотоциклы, </a:t>
            </a:r>
            <a:r>
              <a:rPr lang="ru-RU" sz="900" dirty="0" err="1" smtClean="0">
                <a:latin typeface="Arial" pitchFamily="34" charset="0"/>
                <a:cs typeface="Arial" pitchFamily="34" charset="0"/>
              </a:rPr>
              <a:t>квадрициклы</a:t>
            </a:r>
            <a:r>
              <a:rPr lang="ru-RU" sz="900" dirty="0" smtClean="0">
                <a:latin typeface="Arial" pitchFamily="34" charset="0"/>
                <a:cs typeface="Arial" pitchFamily="34" charset="0"/>
              </a:rPr>
              <a:t>, мопеды, иные транспортные средства, на управление которыми в соответствии с законодательством Российской Федерации о безопасности дорожного движения предоставляется специальное право, а также трактора, самоходные дорожно-строительные и иные самоходные машины.</a:t>
            </a:r>
          </a:p>
          <a:p>
            <a:pPr indent="450000"/>
            <a:r>
              <a:rPr lang="ru-RU" sz="900" dirty="0" smtClean="0">
                <a:latin typeface="Arial" pitchFamily="34" charset="0"/>
                <a:cs typeface="Arial" pitchFamily="34" charset="0"/>
              </a:rPr>
              <a:t>Субъектом данного преступления является достигшее 16-летнего возраста лицо, управлявшее автомобилем, трамваем или другим механическим транспортным средством, </a:t>
            </a:r>
          </a:p>
          <a:p>
            <a:pPr indent="450000"/>
            <a:r>
              <a:rPr lang="ru-RU" sz="900" dirty="0" smtClean="0">
                <a:latin typeface="Arial" pitchFamily="34" charset="0"/>
                <a:cs typeface="Arial" pitchFamily="34" charset="0"/>
              </a:rPr>
              <a:t>Следует обратить внимание, что субъектом преступления признается не только водитель, сдавший экзамены на право управления указанным видом транспортного средства и получивший соответствующее удостоверение, но и любое другое лицо, управлявшее транспортным средством, в том числе лицо, у которого указанный документ был изъят в установленном законом порядке за ранее допущенное нарушение Правил дорожного движения, лицо, не имевшее либо лишенное права управления соответствующим видом транспортного средства, а также лицо, обучающее вождению на учебном транспортном средстве с двойным управлением.</a:t>
            </a:r>
          </a:p>
          <a:p>
            <a:pPr indent="450000"/>
            <a:r>
              <a:rPr lang="ru-RU" sz="900" dirty="0" smtClean="0">
                <a:latin typeface="Arial" pitchFamily="34" charset="0"/>
                <a:cs typeface="Arial" pitchFamily="34" charset="0"/>
              </a:rPr>
              <a:t>Преступление считается оконченным с момента начала движения транспортного средства, управляемого лицом, находящимся в состоянии опьянения.</a:t>
            </a:r>
          </a:p>
          <a:p>
            <a:pPr indent="450000"/>
            <a:r>
              <a:rPr lang="ru-RU" sz="900" dirty="0" smtClean="0">
                <a:latin typeface="Arial" pitchFamily="34" charset="0"/>
                <a:cs typeface="Arial" pitchFamily="34" charset="0"/>
              </a:rPr>
              <a:t>Наиболее строгой мерой ответственности за совершение преступления данной категории является лишение свободы сроком до двух лет с лишением права занимать определенные должности или заниматься определенной деятельностью на срок до трех лет.</a:t>
            </a:r>
          </a:p>
          <a:p>
            <a:pPr indent="450000"/>
            <a:r>
              <a:rPr lang="ru-RU" sz="900" dirty="0" smtClean="0">
                <a:latin typeface="Arial" pitchFamily="34" charset="0"/>
                <a:cs typeface="Arial" pitchFamily="34" charset="0"/>
              </a:rPr>
              <a:t>Таким образом, назначение виновному дополнительного наказания в виде лишения права на управление транспортным средством является обязательным, в том числе, если к основному наказанию лицо осуждается условно.</a:t>
            </a:r>
          </a:p>
          <a:p>
            <a:pPr indent="450000"/>
            <a:endParaRPr lang="ru-RU" sz="900" dirty="0" smtClean="0">
              <a:latin typeface="Arial" pitchFamily="34" charset="0"/>
              <a:cs typeface="Arial" pitchFamily="34" charset="0"/>
            </a:endParaRPr>
          </a:p>
          <a:p>
            <a:pPr indent="450000"/>
            <a:r>
              <a:rPr lang="ru-RU" sz="900" dirty="0" smtClean="0">
                <a:latin typeface="Arial" pitchFamily="34" charset="0"/>
                <a:cs typeface="Arial" pitchFamily="34" charset="0"/>
              </a:rPr>
              <a:t>  </a:t>
            </a:r>
            <a:endParaRPr lang="ru-RU" sz="9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2"/>
          <p:cNvSpPr>
            <a:spLocks noChangeArrowheads="1" noChangeShapeType="1" noTextEdit="1"/>
          </p:cNvSpPr>
          <p:nvPr/>
        </p:nvSpPr>
        <p:spPr bwMode="auto">
          <a:xfrm>
            <a:off x="357166" y="428596"/>
            <a:ext cx="4725144" cy="971600"/>
          </a:xfrm>
          <a:prstGeom prst="rect">
            <a:avLst/>
          </a:prstGeom>
        </p:spPr>
        <p:txBody>
          <a:bodyPr wrap="none" fromWordArt="1">
            <a:prstTxWarp prst="textPlain">
              <a:avLst>
                <a:gd name="adj" fmla="val 50000"/>
              </a:avLst>
            </a:prstTxWarp>
          </a:bodyPr>
          <a:lstStyle/>
          <a:p>
            <a:pPr algn="ctr" rtl="0"/>
            <a:r>
              <a:rPr lang="ru-RU" sz="1800" kern="10" spc="0" dirty="0" smtClean="0">
                <a:ln w="19050">
                  <a:solidFill>
                    <a:srgbClr val="99CCFF"/>
                  </a:solidFill>
                  <a:round/>
                  <a:headEnd/>
                  <a:tailEnd/>
                </a:ln>
                <a:solidFill>
                  <a:srgbClr val="0066CC"/>
                </a:solidFill>
                <a:effectLst>
                  <a:outerShdw dist="35921" dir="2700000" algn="ctr" rotWithShape="0">
                    <a:srgbClr val="990000"/>
                  </a:outerShdw>
                </a:effectLst>
                <a:latin typeface="Impact"/>
              </a:rPr>
              <a:t>В Е С Т О Ч К А </a:t>
            </a:r>
            <a:endParaRPr lang="ru-RU" sz="1800" kern="10" spc="0" dirty="0">
              <a:ln w="19050">
                <a:solidFill>
                  <a:srgbClr val="99CCFF"/>
                </a:solidFill>
                <a:round/>
                <a:headEnd/>
                <a:tailEnd/>
              </a:ln>
              <a:solidFill>
                <a:srgbClr val="0066CC"/>
              </a:solidFill>
              <a:effectLst>
                <a:outerShdw dist="35921" dir="2700000" algn="ctr" rotWithShape="0">
                  <a:srgbClr val="990000"/>
                </a:outerShdw>
              </a:effectLst>
              <a:latin typeface="Impact"/>
            </a:endParaRPr>
          </a:p>
        </p:txBody>
      </p:sp>
      <p:pic>
        <p:nvPicPr>
          <p:cNvPr id="11265" name="Picture 1" descr="http://lookmi.ru/lessons/golubja-risunok.jpg"/>
          <p:cNvPicPr>
            <a:picLocks noChangeAspect="1" noChangeArrowheads="1"/>
          </p:cNvPicPr>
          <p:nvPr/>
        </p:nvPicPr>
        <p:blipFill>
          <a:blip r:embed="rId3" r:link="rId4" cstate="print"/>
          <a:srcRect/>
          <a:stretch>
            <a:fillRect/>
          </a:stretch>
        </p:blipFill>
        <p:spPr bwMode="auto">
          <a:xfrm>
            <a:off x="5229200" y="611560"/>
            <a:ext cx="1047750" cy="762000"/>
          </a:xfrm>
          <a:prstGeom prst="rect">
            <a:avLst/>
          </a:prstGeom>
          <a:noFill/>
        </p:spPr>
      </p:pic>
      <p:sp>
        <p:nvSpPr>
          <p:cNvPr id="11267" name="Rectangle 3"/>
          <p:cNvSpPr>
            <a:spLocks noChangeArrowheads="1"/>
          </p:cNvSpPr>
          <p:nvPr/>
        </p:nvSpPr>
        <p:spPr bwMode="auto">
          <a:xfrm>
            <a:off x="0" y="0"/>
            <a:ext cx="6615914"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ru-RU" sz="1000" dirty="0" smtClean="0">
                <a:latin typeface="Times New Roman" pitchFamily="18" charset="0"/>
                <a:ea typeface="Times New Roman" pitchFamily="18" charset="0"/>
                <a:cs typeface="Times New Roman" pitchFamily="18" charset="0"/>
              </a:rPr>
              <a:t>               </a:t>
            </a:r>
            <a:r>
              <a:rPr kumimoji="0" lang="ru-RU" sz="1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ежемесячное издание                                                       учредитель администрация Дмитриевского сельсовета</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Заголовок 10"/>
          <p:cNvSpPr>
            <a:spLocks noGrp="1"/>
          </p:cNvSpPr>
          <p:nvPr>
            <p:ph type="title"/>
          </p:nvPr>
        </p:nvSpPr>
        <p:spPr/>
        <p:txBody>
          <a:bodyPr/>
          <a:lstStyle/>
          <a:p>
            <a:r>
              <a:rPr lang="ru-RU" dirty="0" smtClean="0"/>
              <a:t>  </a:t>
            </a:r>
            <a:endParaRPr lang="ru-RU" dirty="0"/>
          </a:p>
        </p:txBody>
      </p:sp>
      <p:sp>
        <p:nvSpPr>
          <p:cNvPr id="12" name="Содержимое 11"/>
          <p:cNvSpPr>
            <a:spLocks noGrp="1"/>
          </p:cNvSpPr>
          <p:nvPr>
            <p:ph sz="half" idx="4294967295"/>
          </p:nvPr>
        </p:nvSpPr>
        <p:spPr>
          <a:xfrm>
            <a:off x="428604" y="1928813"/>
            <a:ext cx="5838846" cy="1571617"/>
          </a:xfrm>
        </p:spPr>
        <p:txBody>
          <a:bodyPr>
            <a:normAutofit/>
          </a:bodyPr>
          <a:lstStyle/>
          <a:p>
            <a:pPr algn="ctr">
              <a:buNone/>
            </a:pPr>
            <a:endParaRPr lang="ru-RU" sz="1200" dirty="0" smtClean="0">
              <a:latin typeface="Times New Roman" pitchFamily="18" charset="0"/>
              <a:cs typeface="Times New Roman" pitchFamily="18" charset="0"/>
            </a:endParaRPr>
          </a:p>
          <a:p>
            <a:pPr>
              <a:buNone/>
            </a:pPr>
            <a:endParaRPr lang="ru-RU" dirty="0"/>
          </a:p>
        </p:txBody>
      </p:sp>
      <p:sp>
        <p:nvSpPr>
          <p:cNvPr id="16" name="Прямоугольник 15"/>
          <p:cNvSpPr/>
          <p:nvPr/>
        </p:nvSpPr>
        <p:spPr>
          <a:xfrm>
            <a:off x="214290" y="1500166"/>
            <a:ext cx="6357982" cy="7143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TextBox 19"/>
          <p:cNvSpPr txBox="1"/>
          <p:nvPr/>
        </p:nvSpPr>
        <p:spPr>
          <a:xfrm>
            <a:off x="357166" y="2571736"/>
            <a:ext cx="5857916" cy="1138773"/>
          </a:xfrm>
          <a:prstGeom prst="rect">
            <a:avLst/>
          </a:prstGeom>
          <a:noFill/>
        </p:spPr>
        <p:txBody>
          <a:bodyPr wrap="square" rtlCol="0">
            <a:spAutoFit/>
          </a:bodyPr>
          <a:lstStyle/>
          <a:p>
            <a:pPr algn="r"/>
            <a:endParaRPr lang="ru-RU" sz="1200" dirty="0" smtClean="0"/>
          </a:p>
          <a:p>
            <a:endParaRPr lang="ru-RU" sz="1400" dirty="0" smtClean="0"/>
          </a:p>
          <a:p>
            <a:endParaRPr lang="ru-RU" sz="1400" dirty="0" smtClean="0"/>
          </a:p>
          <a:p>
            <a:endParaRPr lang="ru-RU" sz="1400" dirty="0"/>
          </a:p>
          <a:p>
            <a:endParaRPr lang="ru-RU" sz="1400" dirty="0"/>
          </a:p>
        </p:txBody>
      </p:sp>
      <p:sp>
        <p:nvSpPr>
          <p:cNvPr id="21" name="TextBox 20"/>
          <p:cNvSpPr txBox="1"/>
          <p:nvPr/>
        </p:nvSpPr>
        <p:spPr>
          <a:xfrm>
            <a:off x="571480" y="2143108"/>
            <a:ext cx="6072230" cy="1323439"/>
          </a:xfrm>
          <a:prstGeom prst="rect">
            <a:avLst/>
          </a:prstGeom>
          <a:noFill/>
        </p:spPr>
        <p:txBody>
          <a:bodyPr wrap="square" rtlCol="0">
            <a:spAutoFit/>
          </a:bodyPr>
          <a:lstStyle/>
          <a:p>
            <a:endParaRPr lang="ru-RU" sz="1200" dirty="0" smtClean="0"/>
          </a:p>
          <a:p>
            <a:r>
              <a:rPr lang="ru-RU" sz="1200" dirty="0" smtClean="0"/>
              <a:t> </a:t>
            </a:r>
          </a:p>
          <a:p>
            <a:endParaRPr lang="ru-RU" sz="1400" dirty="0" smtClean="0"/>
          </a:p>
          <a:p>
            <a:endParaRPr lang="ru-RU" sz="1400" dirty="0" smtClean="0"/>
          </a:p>
          <a:p>
            <a:endParaRPr lang="ru-RU" sz="1400" dirty="0"/>
          </a:p>
          <a:p>
            <a:endParaRPr lang="ru-RU" sz="1400" dirty="0"/>
          </a:p>
        </p:txBody>
      </p:sp>
      <p:sp>
        <p:nvSpPr>
          <p:cNvPr id="23" name="TextBox 22"/>
          <p:cNvSpPr txBox="1"/>
          <p:nvPr/>
        </p:nvSpPr>
        <p:spPr>
          <a:xfrm>
            <a:off x="285728" y="4214810"/>
            <a:ext cx="6215106" cy="738664"/>
          </a:xfrm>
          <a:prstGeom prst="rect">
            <a:avLst/>
          </a:prstGeom>
          <a:noFill/>
        </p:spPr>
        <p:txBody>
          <a:bodyPr wrap="square" rtlCol="0">
            <a:spAutoFit/>
          </a:bodyPr>
          <a:lstStyle/>
          <a:p>
            <a:endParaRPr lang="ru-RU" sz="1400" dirty="0" smtClean="0"/>
          </a:p>
          <a:p>
            <a:endParaRPr lang="ru-RU" sz="1400" dirty="0"/>
          </a:p>
          <a:p>
            <a:endParaRPr lang="ru-RU" sz="1400" dirty="0"/>
          </a:p>
        </p:txBody>
      </p:sp>
      <p:sp>
        <p:nvSpPr>
          <p:cNvPr id="17" name="TextBox 16"/>
          <p:cNvSpPr txBox="1"/>
          <p:nvPr/>
        </p:nvSpPr>
        <p:spPr>
          <a:xfrm>
            <a:off x="357166" y="1643043"/>
            <a:ext cx="6072230" cy="5693866"/>
          </a:xfrm>
          <a:prstGeom prst="rect">
            <a:avLst/>
          </a:prstGeom>
          <a:noFill/>
        </p:spPr>
        <p:txBody>
          <a:bodyPr wrap="square" rtlCol="0">
            <a:spAutoFit/>
          </a:bodyPr>
          <a:lstStyle/>
          <a:p>
            <a:pPr algn="ctr"/>
            <a:r>
              <a:rPr lang="ru-RU" sz="900" b="1" dirty="0" smtClean="0">
                <a:latin typeface="Arial" pitchFamily="34" charset="0"/>
                <a:cs typeface="Arial" pitchFamily="34" charset="0"/>
              </a:rPr>
              <a:t>Что же считается мошенничеством, а что - нет?</a:t>
            </a:r>
            <a:endParaRPr lang="ru-RU" sz="900" dirty="0" smtClean="0">
              <a:latin typeface="Arial" pitchFamily="34" charset="0"/>
              <a:cs typeface="Arial" pitchFamily="34" charset="0"/>
            </a:endParaRPr>
          </a:p>
          <a:p>
            <a:r>
              <a:rPr lang="ru-RU" sz="900" dirty="0" smtClean="0">
                <a:latin typeface="Arial" pitchFamily="34" charset="0"/>
                <a:cs typeface="Arial" pitchFamily="34" charset="0"/>
              </a:rPr>
              <a:t>«Мошенничество - это хищение чужого имущества или приобретение права на чужое имущество путем обмана или злоупотребления доверием», - гласит статья 159 Уголовного кодекса РФ. Наказание за этот вид преступления зависит от множества факторов, в том числе  от размера причиненного ущерба и наличия у преступника сообщников.</a:t>
            </a:r>
          </a:p>
          <a:p>
            <a:r>
              <a:rPr lang="ru-RU" sz="900" dirty="0" smtClean="0">
                <a:latin typeface="Arial" pitchFamily="34" charset="0"/>
                <a:cs typeface="Arial" pitchFamily="34" charset="0"/>
              </a:rPr>
              <a:t>Мошенничество - одна из наиболее  распространенных на сегодняшний день форм имущественных преступлений. На практике часто встречаются: звонки на мобильный телефон с сообщением о том, что родственник задержан и спасти его может только взятка; визиты «из собеса» с предложением обменять старые купюры на новые, кошелек с деньгами под ногами и прочие. </a:t>
            </a:r>
          </a:p>
          <a:p>
            <a:r>
              <a:rPr lang="ru-RU" sz="900" dirty="0" smtClean="0">
                <a:latin typeface="Arial" pitchFamily="34" charset="0"/>
                <a:cs typeface="Arial" pitchFamily="34" charset="0"/>
              </a:rPr>
              <a:t>Старые схемы, разработанные 10-15 лет назад, хорошо работают по сей день. Вместе с тем, мошенники не стоят на месте и разрабатывают новые схемы преступлений, такие как, например, мошенничества с банковскими картами, мошенничества, совершенные посредством сети Интернет, в том числе через социальные сети.</a:t>
            </a:r>
          </a:p>
          <a:p>
            <a:r>
              <a:rPr lang="ru-RU" sz="900" dirty="0" smtClean="0">
                <a:latin typeface="Arial" pitchFamily="34" charset="0"/>
                <a:cs typeface="Arial" pitchFamily="34" charset="0"/>
              </a:rPr>
              <a:t>Что значит злоупотребление доверием и обман? Обманом считается сообщение заведомо ложной, не соответствующей действительности информации, сокрытие правды, фальсификация сведений или, например, выдача подделки за оригинал чего-либо ценного, а так же любые другие действия, вводящие в заблуждение.</a:t>
            </a:r>
          </a:p>
          <a:p>
            <a:r>
              <a:rPr lang="ru-RU" sz="900" dirty="0" smtClean="0">
                <a:latin typeface="Arial" pitchFamily="34" charset="0"/>
                <a:cs typeface="Arial" pitchFamily="34" charset="0"/>
              </a:rPr>
              <a:t>Злоупотребление доверием - это использование в корыстных целях доверительного отношения другого человека. Доверие бывает обусловлено, например, родственными или дружескими отношениями, а также служебным положением мошенника и зависимым положением жертвы. Сюда же относятся ситуации, когда злоумышленник получает деньги в виде предоплаты услуг, которые он и не намерен выполнять, или за товар, который и не собирался отдавать покупателю.</a:t>
            </a:r>
          </a:p>
          <a:p>
            <a:r>
              <a:rPr lang="ru-RU" sz="900" dirty="0" smtClean="0">
                <a:latin typeface="Arial" pitchFamily="34" charset="0"/>
                <a:cs typeface="Arial" pitchFamily="34" charset="0"/>
              </a:rPr>
              <a:t>С юридической точки зрения, мошенничеством не считаются противоправные действия в отношении кого-либо, связанные со злоупотреблением доверием или обманом, но без хищения имущества, причиняющего ущерб его владельцу. Ситуации, когда чужое имущество, обманным путем полученное у его хозяина, удерживается силой - также не считаются мошенничеством. Например, злоумышленник просит телефон, чтобы сделать срочный звонок, но как только получает - скрывается с ним или отказывается возвращать. Это квалифицируется как грабеж. И, наконец, если чужая собственность переходит в руки злоумышленника под действием угроз или запугиваний - это вымогательство.</a:t>
            </a:r>
          </a:p>
          <a:p>
            <a:r>
              <a:rPr lang="ru-RU" sz="900" dirty="0" smtClean="0">
                <a:latin typeface="Arial" pitchFamily="34" charset="0"/>
                <a:cs typeface="Arial" pitchFamily="34" charset="0"/>
              </a:rPr>
              <a:t>Моментом окончания мошенничества считается время, когда лицо, незаконно завладевшее чужим имуществом, получило возможность распоряжаться им по своему усмотрению.</a:t>
            </a:r>
          </a:p>
          <a:p>
            <a:r>
              <a:rPr lang="ru-RU" sz="900" dirty="0" smtClean="0">
                <a:latin typeface="Arial" pitchFamily="34" charset="0"/>
                <a:cs typeface="Arial" pitchFamily="34" charset="0"/>
              </a:rPr>
              <a:t>Согласно действующему законодательству наиболее строгом наказанием за совершение преступления, предусмотренного ст. 159 УК РФ, является лишение свободы сроком до 10 лет.</a:t>
            </a:r>
          </a:p>
          <a:p>
            <a:r>
              <a:rPr lang="ru-RU" sz="900" dirty="0" smtClean="0">
                <a:latin typeface="Arial" pitchFamily="34" charset="0"/>
                <a:cs typeface="Arial" pitchFamily="34" charset="0"/>
              </a:rPr>
              <a:t> </a:t>
            </a:r>
          </a:p>
          <a:p>
            <a:r>
              <a:rPr lang="ru-RU" sz="900" dirty="0" smtClean="0">
                <a:latin typeface="Arial" pitchFamily="34" charset="0"/>
                <a:cs typeface="Arial" pitchFamily="34" charset="0"/>
              </a:rPr>
              <a:t>Помощник прокурора								  	   Н.В. Краев</a:t>
            </a:r>
          </a:p>
          <a:p>
            <a:r>
              <a:rPr lang="ru-RU" sz="1000" dirty="0" smtClean="0"/>
              <a:t> </a:t>
            </a:r>
          </a:p>
          <a:p>
            <a:r>
              <a:rPr lang="ru-RU" sz="1000" dirty="0" smtClean="0"/>
              <a:t> </a:t>
            </a:r>
          </a:p>
          <a:p>
            <a:endParaRPr lang="ru-RU" sz="1000" dirty="0" smtClean="0">
              <a:latin typeface="Arial" pitchFamily="34" charset="0"/>
              <a:cs typeface="Arial" pitchFamily="34" charset="0"/>
            </a:endParaRPr>
          </a:p>
          <a:p>
            <a:r>
              <a:rPr lang="ru-RU" sz="1000" dirty="0" smtClean="0">
                <a:latin typeface="Arial" pitchFamily="34" charset="0"/>
                <a:cs typeface="Arial" pitchFamily="34" charset="0"/>
              </a:rPr>
              <a:t>  </a:t>
            </a:r>
            <a:endParaRPr lang="ru-RU" sz="1000" dirty="0">
              <a:latin typeface="Arial" pitchFamily="34" charset="0"/>
              <a:cs typeface="Arial" pitchFamily="34" charset="0"/>
            </a:endParaRPr>
          </a:p>
        </p:txBody>
      </p:sp>
      <p:cxnSp>
        <p:nvCxnSpPr>
          <p:cNvPr id="18" name="Прямая соединительная линия 17"/>
          <p:cNvCxnSpPr/>
          <p:nvPr/>
        </p:nvCxnSpPr>
        <p:spPr>
          <a:xfrm>
            <a:off x="285728" y="6643702"/>
            <a:ext cx="6215106" cy="1588"/>
          </a:xfrm>
          <a:prstGeom prst="line">
            <a:avLst/>
          </a:prstGeom>
          <a:ln w="34925">
            <a:prstDash val="sysDot"/>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57166" y="6786578"/>
            <a:ext cx="6143668" cy="1892826"/>
          </a:xfrm>
          <a:prstGeom prst="rect">
            <a:avLst/>
          </a:prstGeom>
          <a:noFill/>
        </p:spPr>
        <p:txBody>
          <a:bodyPr wrap="square" rtlCol="0">
            <a:spAutoFit/>
          </a:bodyPr>
          <a:lstStyle/>
          <a:p>
            <a:r>
              <a:rPr lang="ru-RU" sz="900" dirty="0" smtClean="0">
                <a:latin typeface="Arial" pitchFamily="34" charset="0"/>
                <a:cs typeface="Arial" pitchFamily="34" charset="0"/>
              </a:rPr>
              <a:t>Действующим законодательством о погребении и похоронном деле для каждого человека после его смерти закреплена гарантия на погребение с учетом его волеизъявления, предоставление бесплатного участка земли для погребения тела (останков) или праха.</a:t>
            </a:r>
          </a:p>
          <a:p>
            <a:r>
              <a:rPr lang="ru-RU" sz="900" dirty="0" smtClean="0">
                <a:latin typeface="Arial" pitchFamily="34" charset="0"/>
                <a:cs typeface="Arial" pitchFamily="34" charset="0"/>
              </a:rPr>
              <a:t>При этом, размер бесплатно предоставляемого участка земли на территориях кладбищ для погребения умершего устанавливается органом местного самоуправления таким образом, чтобы гарантировать погребение на этом же участке земли умершего супруга или близкого родственника.</a:t>
            </a:r>
          </a:p>
          <a:p>
            <a:r>
              <a:rPr lang="ru-RU" sz="900" dirty="0" smtClean="0">
                <a:latin typeface="Arial" pitchFamily="34" charset="0"/>
                <a:cs typeface="Arial" pitchFamily="34" charset="0"/>
              </a:rPr>
              <a:t>Требования о взимании с граждан платы за предоставление участка земли для погребения противоречат закону.</a:t>
            </a:r>
          </a:p>
          <a:p>
            <a:r>
              <a:rPr lang="ru-RU" sz="900" dirty="0" smtClean="0">
                <a:latin typeface="Arial" pitchFamily="34" charset="0"/>
                <a:cs typeface="Arial" pitchFamily="34" charset="0"/>
              </a:rPr>
              <a:t>О подобных фактах сообщайте в Татарскую межрайонную прокуратуру по телефону 24-903. Указанные обращения будут рассматриваться в качестве оснований для проведения проверок исполнения Федерального закона «О погребении и похоронном деле».</a:t>
            </a:r>
          </a:p>
          <a:p>
            <a:r>
              <a:rPr lang="ru-RU" sz="900" dirty="0" smtClean="0">
                <a:latin typeface="Arial" pitchFamily="34" charset="0"/>
                <a:cs typeface="Arial" pitchFamily="34" charset="0"/>
              </a:rPr>
              <a:t>Помощник прокурора								   Н.В. Краев</a:t>
            </a:r>
            <a:endParaRPr lang="ru-RU" sz="900"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460</TotalTime>
  <Words>717</Words>
  <Application>Microsoft Office PowerPoint</Application>
  <PresentationFormat>Экран (4:3)</PresentationFormat>
  <Paragraphs>63</Paragraphs>
  <Slides>2</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Поток</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555</dc:creator>
  <cp:lastModifiedBy>Home</cp:lastModifiedBy>
  <cp:revision>57</cp:revision>
  <dcterms:created xsi:type="dcterms:W3CDTF">2017-05-28T17:09:20Z</dcterms:created>
  <dcterms:modified xsi:type="dcterms:W3CDTF">2019-06-06T08:36:55Z</dcterms:modified>
</cp:coreProperties>
</file>