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
  </p:notesMasterIdLst>
  <p:handoutMasterIdLst>
    <p:handoutMasterId r:id="rId5"/>
  </p:handoutMasterIdLst>
  <p:sldIdLst>
    <p:sldId id="256" r:id="rId2"/>
    <p:sldId id="257" r:id="rId3"/>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574" autoAdjust="0"/>
  </p:normalViewPr>
  <p:slideViewPr>
    <p:cSldViewPr>
      <p:cViewPr>
        <p:scale>
          <a:sx n="100" d="100"/>
          <a:sy n="100" d="100"/>
        </p:scale>
        <p:origin x="-282" y="3078"/>
      </p:cViewPr>
      <p:guideLst>
        <p:guide orient="horz" pos="2880"/>
        <p:guide pos="2160"/>
      </p:guideLst>
    </p:cSldViewPr>
  </p:slideViewPr>
  <p:outlineViewPr>
    <p:cViewPr>
      <p:scale>
        <a:sx n="33" d="100"/>
        <a:sy n="33" d="100"/>
      </p:scale>
      <p:origin x="0" y="95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9BD91E-FDF1-4F53-8E58-F621DDB05E8F}" type="datetimeFigureOut">
              <a:rPr lang="ru-RU" smtClean="0"/>
              <a:pPr/>
              <a:t>16.04.2019</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BE765B-8480-45CE-A671-795075D3F782}" type="slidenum">
              <a:rPr lang="ru-RU" smtClean="0"/>
              <a:pPr/>
              <a:t>‹#›</a:t>
            </a:fld>
            <a:endParaRPr lang="ru-RU"/>
          </a:p>
        </p:txBody>
      </p:sp>
    </p:spTree>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E18D-DFAD-41BD-BB86-5EA365C1AE45}" type="datetimeFigureOut">
              <a:rPr lang="ru-RU" smtClean="0"/>
              <a:pPr/>
              <a:t>16.04.2019</a:t>
            </a:fld>
            <a:endParaRPr lang="ru-RU"/>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A12D25-DF0C-4545-A512-FF4E6FCE355F}" type="slidenum">
              <a:rPr lang="ru-RU" smtClean="0"/>
              <a:pPr/>
              <a:t>‹#›</a:t>
            </a:fld>
            <a:endParaRPr lang="ru-RU"/>
          </a:p>
        </p:txBody>
      </p:sp>
    </p:spTree>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5" name="Нижний колонтитул 4"/>
          <p:cNvSpPr>
            <a:spLocks noGrp="1"/>
          </p:cNvSpPr>
          <p:nvPr>
            <p:ph type="ftr" sz="quarter" idx="10"/>
          </p:nvPr>
        </p:nvSpPr>
        <p:spPr/>
        <p:txBody>
          <a:bodyPr/>
          <a:lstStyle/>
          <a:p>
            <a:endParaRPr lang="ru-RU"/>
          </a:p>
        </p:txBody>
      </p:sp>
      <p:sp>
        <p:nvSpPr>
          <p:cNvPr id="6" name="Верхний колонтитул 5"/>
          <p:cNvSpPr>
            <a:spLocks noGrp="1"/>
          </p:cNvSpPr>
          <p:nvPr>
            <p:ph type="hdr" sz="quarter" idx="1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5" name="Нижний колонтитул 4"/>
          <p:cNvSpPr>
            <a:spLocks noGrp="1"/>
          </p:cNvSpPr>
          <p:nvPr>
            <p:ph type="ftr" sz="quarter" idx="10"/>
          </p:nvPr>
        </p:nvSpPr>
        <p:spPr/>
        <p:txBody>
          <a:bodyPr/>
          <a:lstStyle/>
          <a:p>
            <a:endParaRPr lang="ru-RU"/>
          </a:p>
        </p:txBody>
      </p:sp>
      <p:sp>
        <p:nvSpPr>
          <p:cNvPr id="6" name="Верхний колонтитул 5"/>
          <p:cNvSpPr>
            <a:spLocks noGrp="1"/>
          </p:cNvSpPr>
          <p:nvPr>
            <p:ph type="hdr" sz="quarter" idx="1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27A09B1-E968-434C-B3BC-7FE2F6FE45AD}" type="datetime1">
              <a:rPr lang="ru-RU" smtClean="0"/>
              <a:pPr/>
              <a:t>16.04.2019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D343E64F-E826-4672-A744-508600D9A26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00F8A50-C083-460E-A3CA-CD5826E88C07}" type="datetime1">
              <a:rPr lang="ru-RU" smtClean="0"/>
              <a:pPr/>
              <a:t>16.04.2019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1219202"/>
            <a:ext cx="1543050" cy="6949017"/>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342900" y="1219202"/>
            <a:ext cx="4514850" cy="6949017"/>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CBE1FBC-DE77-4962-8C65-255D9E4D390F}" type="datetime1">
              <a:rPr lang="ru-RU" smtClean="0"/>
              <a:pPr/>
              <a:t>16.04.2019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F0CE9A9-0965-4EEF-9B63-D4AD7327241E}" type="datetime1">
              <a:rPr lang="ru-RU" smtClean="0"/>
              <a:pPr/>
              <a:t>16.04.2019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66BB4C8-CE54-4E27-9412-B252B1862AFB}" type="datetime1">
              <a:rPr lang="ru-RU" smtClean="0"/>
              <a:pPr/>
              <a:t>16.04.2019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43E64F-E826-4672-A744-508600D9A26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938784"/>
            <a:ext cx="6172200" cy="1524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2822EA1-6269-4463-88F9-C14B47D0C88B}" type="datetime1">
              <a:rPr lang="ru-RU" smtClean="0"/>
              <a:pPr/>
              <a:t>16.04.2019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938784"/>
            <a:ext cx="6172200" cy="1524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2886B97-6EA1-43AD-A687-9D26F5EE5D18}" type="datetime1">
              <a:rPr lang="ru-RU" smtClean="0"/>
              <a:pPr/>
              <a:t>16.04.2019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36D77DC-B816-4380-9CF8-F3D277099F32}" type="datetime1">
              <a:rPr lang="ru-RU" smtClean="0"/>
              <a:pPr/>
              <a:t>16.04.2019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D7D60A-BBC6-40B3-AC93-1DF72DB89940}" type="datetime1">
              <a:rPr lang="ru-RU" smtClean="0"/>
              <a:pPr/>
              <a:t>16.04.2019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F9CA47-4067-4FDA-817C-D1E58B898F81}" type="datetime1">
              <a:rPr lang="ru-RU" smtClean="0"/>
              <a:pPr/>
              <a:t>16.04.2019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867AC5A-B724-490F-9DCA-CE19F1A94928}" type="datetime1">
              <a:rPr lang="ru-RU" smtClean="0"/>
              <a:pPr/>
              <a:t>16.04.2019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6057900" y="8475134"/>
            <a:ext cx="457200" cy="486833"/>
          </a:xfrm>
        </p:spPr>
        <p:txBody>
          <a:bodyPr/>
          <a:lstStyle/>
          <a:p>
            <a:fld id="{D343E64F-E826-4672-A744-508600D9A267}" type="slidenum">
              <a:rPr lang="ru-RU" smtClean="0"/>
              <a:pPr/>
              <a:t>‹#›</a:t>
            </a:fld>
            <a:endParaRPr lang="ru-RU"/>
          </a:p>
        </p:txBody>
      </p:sp>
      <p:sp>
        <p:nvSpPr>
          <p:cNvPr id="3" name="Рисунок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E73F3F-F170-4CAA-985F-6473835DE851}" type="datetime1">
              <a:rPr lang="ru-RU" smtClean="0"/>
              <a:pPr/>
              <a:t>16.04.2019</a:t>
            </a:fld>
            <a:endParaRPr lang="ru-RU"/>
          </a:p>
        </p:txBody>
      </p:sp>
      <p:sp>
        <p:nvSpPr>
          <p:cNvPr id="22" name="Нижний колонтитул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43E64F-E826-4672-A744-508600D9A267}" type="slidenum">
              <a:rPr lang="ru-RU" smtClean="0"/>
              <a:pPr/>
              <a:t>‹#›</a:t>
            </a:fld>
            <a:endParaRPr lang="ru-RU"/>
          </a:p>
        </p:txBody>
      </p:sp>
      <p:grpSp>
        <p:nvGrpSpPr>
          <p:cNvPr id="2" name="Группа 1"/>
          <p:cNvGrpSpPr/>
          <p:nvPr/>
        </p:nvGrpSpPr>
        <p:grpSpPr>
          <a:xfrm>
            <a:off x="-14263" y="269877"/>
            <a:ext cx="6885411" cy="865632"/>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http://lookmi.ru/lessons/golubja-risunok.jpg"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consultantplus://offline/ref=7597E1944881901E8FEB0DF0ED851006FAF509C731C968440C56ACBDD3AE4308967A973DC2B2089EFB72AA8566889FEAA6E39F5028C8FD72dFG8E" TargetMode="External"/><Relationship Id="rId13" Type="http://schemas.openxmlformats.org/officeDocument/2006/relationships/hyperlink" Target="consultantplus://offline/ref=7597E1944881901E8FEB0DF0ED851006FAF509C731C968440C56ACBDD3AE4308967A973EC2B70490AC28BA812FDC92F5A6F9815636CBdFG4E" TargetMode="External"/><Relationship Id="rId3" Type="http://schemas.openxmlformats.org/officeDocument/2006/relationships/image" Target="../media/image2.jpeg"/><Relationship Id="rId7" Type="http://schemas.openxmlformats.org/officeDocument/2006/relationships/hyperlink" Target="consultantplus://offline/ref=7597E1944881901E8FEB0DF0ED851006FAF509C731C968440C56ACBDD3AE4308967A973DC2B2089FFC72AA8566889FEAA6E39F5028C8FD72dFG8E" TargetMode="External"/><Relationship Id="rId12" Type="http://schemas.openxmlformats.org/officeDocument/2006/relationships/hyperlink" Target="consultantplus://offline/ref=7597E1944881901E8FEB0DF0ED851006FAF509C731C968440C56ACBDD3AE4308967A973DC2B3089DFB72AA8566889FEAA6E39F5028C8FD72dFG8E" TargetMode="External"/><Relationship Id="rId2" Type="http://schemas.openxmlformats.org/officeDocument/2006/relationships/notesSlide" Target="../notesSlides/notesSlide2.xml"/><Relationship Id="rId16" Type="http://schemas.openxmlformats.org/officeDocument/2006/relationships/hyperlink" Target="consultantplus://offline/ref=7597E1944881901E8FEB0DF0ED851006FAF509C731C968440C56ACBDD3AE4308967A973DC2B2069CFC72AA8566889FEAA6E39F5028C8FD72dFG8E" TargetMode="External"/><Relationship Id="rId1" Type="http://schemas.openxmlformats.org/officeDocument/2006/relationships/slideLayout" Target="../slideLayouts/slideLayout6.xml"/><Relationship Id="rId6" Type="http://schemas.openxmlformats.org/officeDocument/2006/relationships/hyperlink" Target="consultantplus://offline/ref=7597E1944881901E8FEB0DF0ED851006FAF509C731C968440C56ACBDD3AE4308967A973DC2B10392F072AA8566889FEAA6E39F5028C8FD72dFG8E" TargetMode="External"/><Relationship Id="rId11" Type="http://schemas.openxmlformats.org/officeDocument/2006/relationships/hyperlink" Target="consultantplus://offline/ref=7597E1944881901E8FEB0DF0ED851006FAF509C731C968440C56ACBDD3AE4308967A973DC2B3029CF872AA8566889FEAA6E39F5028C8FD72dFG8E" TargetMode="External"/><Relationship Id="rId5" Type="http://schemas.openxmlformats.org/officeDocument/2006/relationships/hyperlink" Target="consultantplus://offline/ref=7597E1944881901E8FEB0DF0ED851006FAF509C731C968440C56ACBDD3AE4308967A973DC2B2059EFA72AA8566889FEAA6E39F5028C8FD72dFG8E" TargetMode="External"/><Relationship Id="rId15" Type="http://schemas.openxmlformats.org/officeDocument/2006/relationships/hyperlink" Target="consultantplus://offline/ref=7597E1944881901E8FEB0DF0ED851006FAF509C731C968440C56ACBDD3AE4308967A973DC2B2069DF172AA8566889FEAA6E39F5028C8FD72dFG8E" TargetMode="External"/><Relationship Id="rId10" Type="http://schemas.openxmlformats.org/officeDocument/2006/relationships/hyperlink" Target="consultantplus://offline/ref=7597E1944881901E8FEB0DF0ED851006FAF509C731C968440C56ACBDD3AE4308967A973DC2B3089BF072AA8566889FEAA6E39F5028C8FD72dFG8E" TargetMode="External"/><Relationship Id="rId4" Type="http://schemas.openxmlformats.org/officeDocument/2006/relationships/image" Target="http://lookmi.ru/lessons/golubja-risunok.jpg" TargetMode="External"/><Relationship Id="rId9" Type="http://schemas.openxmlformats.org/officeDocument/2006/relationships/hyperlink" Target="consultantplus://offline/ref=7597E1944881901E8FEB0DF0ED851006FAF509C731C968440C56ACBDD3AE4308967A973DC2B3089BFC72AA8566889FEAA6E39F5028C8FD72dFG8E" TargetMode="External"/><Relationship Id="rId14" Type="http://schemas.openxmlformats.org/officeDocument/2006/relationships/hyperlink" Target="consultantplus://offline/ref=7597E1944881901E8FEB0DF0ED851006FAF509C731C968440C56ACBDD3AE4308967A973DC6B50490AC28BA812FDC92F5A6F9815636CBdFG4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357166" y="428596"/>
            <a:ext cx="4725144" cy="971600"/>
          </a:xfrm>
          <a:prstGeom prst="rect">
            <a:avLst/>
          </a:prstGeom>
        </p:spPr>
        <p:txBody>
          <a:bodyPr wrap="none" fromWordArt="1">
            <a:prstTxWarp prst="textPlain">
              <a:avLst>
                <a:gd name="adj" fmla="val 50000"/>
              </a:avLst>
            </a:prstTxWarp>
          </a:bodyPr>
          <a:lstStyle/>
          <a:p>
            <a:pPr algn="ctr" rtl="0"/>
            <a:r>
              <a:rPr lang="ru-RU" sz="18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В Е С Т О Ч К А </a:t>
            </a:r>
            <a:endParaRPr lang="ru-RU" sz="1800"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pic>
        <p:nvPicPr>
          <p:cNvPr id="11265" name="Picture 1" descr="http://lookmi.ru/lessons/golubja-risunok.jpg"/>
          <p:cNvPicPr>
            <a:picLocks noChangeAspect="1" noChangeArrowheads="1"/>
          </p:cNvPicPr>
          <p:nvPr/>
        </p:nvPicPr>
        <p:blipFill>
          <a:blip r:embed="rId3" r:link="rId4" cstate="print"/>
          <a:srcRect/>
          <a:stretch>
            <a:fillRect/>
          </a:stretch>
        </p:blipFill>
        <p:spPr bwMode="auto">
          <a:xfrm>
            <a:off x="5229200" y="611560"/>
            <a:ext cx="1047750" cy="762000"/>
          </a:xfrm>
          <a:prstGeom prst="rect">
            <a:avLst/>
          </a:prstGeom>
          <a:noFill/>
        </p:spPr>
      </p:pic>
      <p:sp>
        <p:nvSpPr>
          <p:cNvPr id="11267" name="Rectangle 3"/>
          <p:cNvSpPr>
            <a:spLocks noChangeArrowheads="1"/>
          </p:cNvSpPr>
          <p:nvPr/>
        </p:nvSpPr>
        <p:spPr bwMode="auto">
          <a:xfrm>
            <a:off x="0" y="0"/>
            <a:ext cx="6615914"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000" dirty="0" smtClean="0">
                <a:latin typeface="Times New Roman" pitchFamily="18" charset="0"/>
                <a:ea typeface="Times New Roman"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ежемесячное издание                                                       учредитель администрация Дмитриевского сельсовета</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Заголовок 10"/>
          <p:cNvSpPr>
            <a:spLocks noGrp="1"/>
          </p:cNvSpPr>
          <p:nvPr>
            <p:ph type="title"/>
          </p:nvPr>
        </p:nvSpPr>
        <p:spPr/>
        <p:txBody>
          <a:bodyPr/>
          <a:lstStyle/>
          <a:p>
            <a:r>
              <a:rPr lang="ru-RU" dirty="0" smtClean="0"/>
              <a:t>  </a:t>
            </a:r>
            <a:endParaRPr lang="ru-RU" dirty="0"/>
          </a:p>
        </p:txBody>
      </p:sp>
      <p:sp>
        <p:nvSpPr>
          <p:cNvPr id="12" name="Содержимое 11"/>
          <p:cNvSpPr>
            <a:spLocks noGrp="1"/>
          </p:cNvSpPr>
          <p:nvPr>
            <p:ph sz="half" idx="4294967295"/>
          </p:nvPr>
        </p:nvSpPr>
        <p:spPr>
          <a:xfrm>
            <a:off x="428604" y="1928813"/>
            <a:ext cx="5838846" cy="1571617"/>
          </a:xfrm>
        </p:spPr>
        <p:txBody>
          <a:bodyPr>
            <a:normAutofit/>
          </a:bodyPr>
          <a:lstStyle/>
          <a:p>
            <a:pPr algn="ctr">
              <a:buNone/>
            </a:pPr>
            <a:endParaRPr lang="ru-RU" sz="1200" dirty="0" smtClean="0">
              <a:latin typeface="Times New Roman" pitchFamily="18" charset="0"/>
              <a:cs typeface="Times New Roman" pitchFamily="18" charset="0"/>
            </a:endParaRPr>
          </a:p>
          <a:p>
            <a:pPr>
              <a:buNone/>
            </a:pPr>
            <a:endParaRPr lang="ru-RU" dirty="0"/>
          </a:p>
        </p:txBody>
      </p:sp>
      <p:sp>
        <p:nvSpPr>
          <p:cNvPr id="16" name="Прямоугольник 15"/>
          <p:cNvSpPr/>
          <p:nvPr/>
        </p:nvSpPr>
        <p:spPr>
          <a:xfrm>
            <a:off x="214290" y="1500166"/>
            <a:ext cx="6357982" cy="7143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3247420" y="1643042"/>
            <a:ext cx="3205621" cy="276999"/>
          </a:xfrm>
          <a:prstGeom prst="rect">
            <a:avLst/>
          </a:prstGeom>
        </p:spPr>
        <p:txBody>
          <a:bodyPr wrap="none">
            <a:spAutoFit/>
          </a:bodyPr>
          <a:lstStyle/>
          <a:p>
            <a:pPr algn="r"/>
            <a:r>
              <a:rPr lang="ru-RU" sz="1200" b="1" dirty="0" smtClean="0">
                <a:latin typeface="Times New Roman" pitchFamily="18" charset="0"/>
                <a:cs typeface="Times New Roman" pitchFamily="18" charset="0"/>
              </a:rPr>
              <a:t>С П Е Ц В Ы П У С К ,  </a:t>
            </a:r>
            <a:r>
              <a:rPr lang="ru-RU" sz="1200" b="1" dirty="0" smtClean="0">
                <a:latin typeface="Times New Roman" pitchFamily="18" charset="0"/>
                <a:cs typeface="Times New Roman" pitchFamily="18" charset="0"/>
              </a:rPr>
              <a:t>16 апреля </a:t>
            </a:r>
            <a:r>
              <a:rPr lang="ru-RU" sz="1200" b="1" dirty="0" smtClean="0">
                <a:latin typeface="Times New Roman" pitchFamily="18" charset="0"/>
                <a:cs typeface="Times New Roman" pitchFamily="18" charset="0"/>
              </a:rPr>
              <a:t>2019 года</a:t>
            </a:r>
            <a:endParaRPr lang="ru-RU" sz="1200" dirty="0">
              <a:latin typeface="Times New Roman" pitchFamily="18" charset="0"/>
              <a:cs typeface="Times New Roman" pitchFamily="18" charset="0"/>
            </a:endParaRPr>
          </a:p>
        </p:txBody>
      </p:sp>
      <p:sp>
        <p:nvSpPr>
          <p:cNvPr id="20" name="TextBox 19"/>
          <p:cNvSpPr txBox="1"/>
          <p:nvPr/>
        </p:nvSpPr>
        <p:spPr>
          <a:xfrm>
            <a:off x="357166" y="2571736"/>
            <a:ext cx="5857916" cy="1138773"/>
          </a:xfrm>
          <a:prstGeom prst="rect">
            <a:avLst/>
          </a:prstGeom>
          <a:noFill/>
        </p:spPr>
        <p:txBody>
          <a:bodyPr wrap="square" rtlCol="0">
            <a:spAutoFit/>
          </a:bodyPr>
          <a:lstStyle/>
          <a:p>
            <a:pPr algn="r"/>
            <a:endParaRPr lang="ru-RU" sz="1200" dirty="0" smtClean="0"/>
          </a:p>
          <a:p>
            <a:endParaRPr lang="ru-RU" sz="1400" dirty="0" smtClean="0"/>
          </a:p>
          <a:p>
            <a:endParaRPr lang="ru-RU" sz="1400" dirty="0" smtClean="0"/>
          </a:p>
          <a:p>
            <a:endParaRPr lang="ru-RU" sz="1400" dirty="0"/>
          </a:p>
          <a:p>
            <a:endParaRPr lang="ru-RU" sz="1400" dirty="0"/>
          </a:p>
        </p:txBody>
      </p:sp>
      <p:sp>
        <p:nvSpPr>
          <p:cNvPr id="21" name="TextBox 20"/>
          <p:cNvSpPr txBox="1"/>
          <p:nvPr/>
        </p:nvSpPr>
        <p:spPr>
          <a:xfrm>
            <a:off x="571480" y="2143108"/>
            <a:ext cx="6072230" cy="1323439"/>
          </a:xfrm>
          <a:prstGeom prst="rect">
            <a:avLst/>
          </a:prstGeom>
          <a:noFill/>
        </p:spPr>
        <p:txBody>
          <a:bodyPr wrap="square" rtlCol="0">
            <a:spAutoFit/>
          </a:bodyPr>
          <a:lstStyle/>
          <a:p>
            <a:endParaRPr lang="ru-RU" sz="1200" dirty="0" smtClean="0"/>
          </a:p>
          <a:p>
            <a:r>
              <a:rPr lang="ru-RU" sz="1200" dirty="0" smtClean="0"/>
              <a:t> </a:t>
            </a:r>
          </a:p>
          <a:p>
            <a:endParaRPr lang="ru-RU" sz="1400" dirty="0" smtClean="0"/>
          </a:p>
          <a:p>
            <a:endParaRPr lang="ru-RU" sz="1400" dirty="0" smtClean="0"/>
          </a:p>
          <a:p>
            <a:endParaRPr lang="ru-RU" sz="1400" dirty="0"/>
          </a:p>
          <a:p>
            <a:endParaRPr lang="ru-RU" sz="1400" dirty="0"/>
          </a:p>
        </p:txBody>
      </p:sp>
      <p:sp>
        <p:nvSpPr>
          <p:cNvPr id="23" name="TextBox 22"/>
          <p:cNvSpPr txBox="1"/>
          <p:nvPr/>
        </p:nvSpPr>
        <p:spPr>
          <a:xfrm>
            <a:off x="285728" y="4214810"/>
            <a:ext cx="6215106" cy="738664"/>
          </a:xfrm>
          <a:prstGeom prst="rect">
            <a:avLst/>
          </a:prstGeom>
          <a:noFill/>
        </p:spPr>
        <p:txBody>
          <a:bodyPr wrap="square" rtlCol="0">
            <a:spAutoFit/>
          </a:bodyPr>
          <a:lstStyle/>
          <a:p>
            <a:endParaRPr lang="ru-RU" sz="1400" dirty="0" smtClean="0"/>
          </a:p>
          <a:p>
            <a:endParaRPr lang="ru-RU" sz="1400" dirty="0"/>
          </a:p>
          <a:p>
            <a:endParaRPr lang="ru-RU" sz="1400" dirty="0"/>
          </a:p>
        </p:txBody>
      </p:sp>
      <p:sp>
        <p:nvSpPr>
          <p:cNvPr id="17" name="TextBox 16"/>
          <p:cNvSpPr txBox="1"/>
          <p:nvPr/>
        </p:nvSpPr>
        <p:spPr>
          <a:xfrm>
            <a:off x="357166" y="2000233"/>
            <a:ext cx="6143668" cy="538609"/>
          </a:xfrm>
          <a:prstGeom prst="rect">
            <a:avLst/>
          </a:prstGeom>
          <a:noFill/>
        </p:spPr>
        <p:txBody>
          <a:bodyPr wrap="square" rtlCol="0">
            <a:spAutoFit/>
          </a:bodyPr>
          <a:lstStyle/>
          <a:p>
            <a:pPr algn="ctr"/>
            <a:r>
              <a:rPr lang="ru-RU" sz="1000" b="1" i="1" dirty="0" smtClean="0">
                <a:solidFill>
                  <a:srgbClr val="FF0000"/>
                </a:solidFill>
                <a:latin typeface="Arial" pitchFamily="34" charset="0"/>
                <a:cs typeface="Arial" pitchFamily="34" charset="0"/>
              </a:rPr>
              <a:t>Татарская межрайонная прокуратура информирует:</a:t>
            </a:r>
            <a:r>
              <a:rPr lang="ru-RU" sz="1000" i="1" dirty="0" smtClean="0">
                <a:solidFill>
                  <a:srgbClr val="FF0000"/>
                </a:solidFill>
                <a:latin typeface="Arial" pitchFamily="34" charset="0"/>
                <a:cs typeface="Arial" pitchFamily="34" charset="0"/>
              </a:rPr>
              <a:t> </a:t>
            </a:r>
            <a:endParaRPr lang="ru-RU" sz="1000" dirty="0" smtClean="0">
              <a:solidFill>
                <a:srgbClr val="FF0000"/>
              </a:solidFill>
              <a:latin typeface="Arial" pitchFamily="34" charset="0"/>
              <a:cs typeface="Arial" pitchFamily="34" charset="0"/>
            </a:endParaRPr>
          </a:p>
          <a:p>
            <a:endParaRPr lang="ru-RU" sz="1000" i="1" dirty="0" smtClean="0">
              <a:latin typeface="Arial" pitchFamily="34" charset="0"/>
              <a:cs typeface="Arial" pitchFamily="34" charset="0"/>
            </a:endParaRPr>
          </a:p>
          <a:p>
            <a:pPr algn="ctr"/>
            <a:r>
              <a:rPr lang="ru-RU" sz="900" dirty="0" smtClean="0">
                <a:latin typeface="Arial" pitchFamily="34" charset="0"/>
                <a:cs typeface="Arial" pitchFamily="34" charset="0"/>
              </a:rPr>
              <a:t> </a:t>
            </a:r>
            <a:r>
              <a:rPr lang="ru-RU" sz="900" dirty="0" smtClean="0">
                <a:latin typeface="Arial" pitchFamily="34" charset="0"/>
                <a:cs typeface="Arial" pitchFamily="34" charset="0"/>
              </a:rPr>
              <a:t>  </a:t>
            </a:r>
            <a:endParaRPr lang="ru-RU" sz="900" dirty="0">
              <a:latin typeface="Arial" pitchFamily="34" charset="0"/>
              <a:cs typeface="Arial" pitchFamily="34" charset="0"/>
            </a:endParaRPr>
          </a:p>
        </p:txBody>
      </p:sp>
      <p:cxnSp>
        <p:nvCxnSpPr>
          <p:cNvPr id="24" name="Прямая соединительная линия 23"/>
          <p:cNvCxnSpPr/>
          <p:nvPr/>
        </p:nvCxnSpPr>
        <p:spPr>
          <a:xfrm>
            <a:off x="357166" y="5143504"/>
            <a:ext cx="6215106" cy="1588"/>
          </a:xfrm>
          <a:prstGeom prst="line">
            <a:avLst/>
          </a:prstGeom>
          <a:ln w="34925">
            <a:prstDash val="sysDot"/>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14290" y="5500694"/>
            <a:ext cx="6286544" cy="230832"/>
          </a:xfrm>
          <a:prstGeom prst="rect">
            <a:avLst/>
          </a:prstGeom>
          <a:noFill/>
        </p:spPr>
        <p:txBody>
          <a:bodyPr wrap="square" rtlCol="0">
            <a:spAutoFit/>
          </a:bodyPr>
          <a:lstStyle/>
          <a:p>
            <a:r>
              <a:rPr lang="ru-RU" sz="900" dirty="0" smtClean="0">
                <a:latin typeface="Arial" pitchFamily="34" charset="0"/>
                <a:cs typeface="Arial" pitchFamily="34" charset="0"/>
              </a:rPr>
              <a:t> </a:t>
            </a:r>
            <a:endParaRPr lang="ru-RU" sz="900" dirty="0">
              <a:latin typeface="Arial" pitchFamily="34" charset="0"/>
              <a:cs typeface="Arial" pitchFamily="34" charset="0"/>
            </a:endParaRPr>
          </a:p>
        </p:txBody>
      </p:sp>
      <p:sp>
        <p:nvSpPr>
          <p:cNvPr id="15" name="TextBox 14"/>
          <p:cNvSpPr txBox="1"/>
          <p:nvPr/>
        </p:nvSpPr>
        <p:spPr>
          <a:xfrm>
            <a:off x="428604" y="2214546"/>
            <a:ext cx="6072230" cy="3170099"/>
          </a:xfrm>
          <a:prstGeom prst="rect">
            <a:avLst/>
          </a:prstGeom>
          <a:noFill/>
        </p:spPr>
        <p:txBody>
          <a:bodyPr wrap="square" rtlCol="0">
            <a:spAutoFit/>
          </a:bodyPr>
          <a:lstStyle/>
          <a:p>
            <a:pPr algn="ctr"/>
            <a:r>
              <a:rPr lang="ru-RU" sz="900" dirty="0" smtClean="0">
                <a:latin typeface="Arial" pitchFamily="34" charset="0"/>
                <a:cs typeface="Arial" pitchFamily="34" charset="0"/>
              </a:rPr>
              <a:t> </a:t>
            </a:r>
            <a:endParaRPr lang="ru-RU" sz="900" dirty="0" smtClean="0">
              <a:latin typeface="Arial" pitchFamily="34" charset="0"/>
              <a:cs typeface="Arial" pitchFamily="34" charset="0"/>
            </a:endParaRPr>
          </a:p>
          <a:p>
            <a:pPr algn="ctr"/>
            <a:r>
              <a:rPr lang="ru-RU" sz="900" b="1" dirty="0" smtClean="0"/>
              <a:t> </a:t>
            </a:r>
            <a:r>
              <a:rPr lang="ru-RU" sz="900" b="1" dirty="0" smtClean="0">
                <a:latin typeface="Arial" pitchFamily="34" charset="0"/>
                <a:cs typeface="Arial" pitchFamily="34" charset="0"/>
              </a:rPr>
              <a:t>С 12 апреля 2019 года начинают действовать изменения, внесенные в Уголовный кодекс Российской Федерации</a:t>
            </a:r>
            <a:endParaRPr lang="ru-RU" sz="900" dirty="0" smtClean="0">
              <a:latin typeface="Arial" pitchFamily="34" charset="0"/>
              <a:cs typeface="Arial" pitchFamily="34" charset="0"/>
            </a:endParaRPr>
          </a:p>
          <a:p>
            <a:r>
              <a:rPr lang="ru-RU" sz="900" b="1" dirty="0" smtClean="0">
                <a:latin typeface="Arial" pitchFamily="34" charset="0"/>
                <a:cs typeface="Arial" pitchFamily="34" charset="0"/>
              </a:rPr>
              <a:t> </a:t>
            </a:r>
            <a:endParaRPr lang="ru-RU" sz="900" dirty="0" smtClean="0">
              <a:latin typeface="Arial" pitchFamily="34" charset="0"/>
              <a:cs typeface="Arial" pitchFamily="34" charset="0"/>
            </a:endParaRPr>
          </a:p>
          <a:p>
            <a:r>
              <a:rPr lang="ru-RU" sz="900" dirty="0" smtClean="0">
                <a:latin typeface="Arial" pitchFamily="34" charset="0"/>
                <a:cs typeface="Arial" pitchFamily="34" charset="0"/>
              </a:rPr>
              <a:t>С 12 апреля 2019 года в силу вступают изменения, внесенные в Уголовный кодекс Российской Федерации Федеральным законом № 46-ФЗ от 01.04.2019.</a:t>
            </a:r>
          </a:p>
          <a:p>
            <a:r>
              <a:rPr lang="ru-RU" sz="900" dirty="0" smtClean="0">
                <a:latin typeface="Arial" pitchFamily="34" charset="0"/>
                <a:cs typeface="Arial" pitchFamily="34" charset="0"/>
              </a:rPr>
              <a:t>В частности часть 1 статьи 210 УК РФ  изложена в следующей редакции:</a:t>
            </a:r>
          </a:p>
          <a:p>
            <a:r>
              <a:rPr lang="ru-RU" sz="900" dirty="0" smtClean="0">
                <a:latin typeface="Arial" pitchFamily="34" charset="0"/>
                <a:cs typeface="Arial" pitchFamily="34" charset="0"/>
              </a:rPr>
              <a:t>1. Создание преступного сообщества (преступной организации) в целях совершения одного или нескольких тяжких или особо тяжких преступлений либо руководство преступным сообществом (преступной организацией) или входящими в него (нее) структурными подразделениями, а равно координация действий организованных групп, создание устойчивых связей между ними, разработка планов и создание условий для совершения преступлений организованными группами, раздел сфер преступного влияния и (или) преступных доходов между такими группами -</a:t>
            </a:r>
          </a:p>
          <a:p>
            <a:r>
              <a:rPr lang="ru-RU" sz="900" dirty="0" smtClean="0">
                <a:latin typeface="Arial" pitchFamily="34" charset="0"/>
                <a:cs typeface="Arial" pitchFamily="34" charset="0"/>
              </a:rPr>
              <a:t>наказываются лишением свободы на срок от двенадцати до двадцати лет со штрафом в размере до пяти миллионов рублей или в размере заработной платы или иного дохода осужденного за период до пяти лет либо без такового и с ограничением свободы на срок от одного года до двух </a:t>
            </a:r>
            <a:r>
              <a:rPr lang="ru-RU" sz="900" dirty="0" smtClean="0">
                <a:latin typeface="Arial" pitchFamily="34" charset="0"/>
                <a:cs typeface="Arial" pitchFamily="34" charset="0"/>
              </a:rPr>
              <a:t>лет«.</a:t>
            </a:r>
            <a:endParaRPr lang="ru-RU" sz="900" dirty="0" smtClean="0">
              <a:latin typeface="Arial" pitchFamily="34" charset="0"/>
              <a:cs typeface="Arial" pitchFamily="34" charset="0"/>
            </a:endParaRPr>
          </a:p>
          <a:p>
            <a:r>
              <a:rPr lang="ru-RU" sz="900" dirty="0" smtClean="0">
                <a:latin typeface="Arial" pitchFamily="34" charset="0"/>
                <a:cs typeface="Arial" pitchFamily="34" charset="0"/>
              </a:rPr>
              <a:t> </a:t>
            </a:r>
          </a:p>
          <a:p>
            <a:r>
              <a:rPr lang="ru-RU" sz="900" dirty="0" smtClean="0">
                <a:latin typeface="Arial" pitchFamily="34" charset="0"/>
                <a:cs typeface="Arial" pitchFamily="34" charset="0"/>
              </a:rPr>
              <a:t>Государственный обвинитель</a:t>
            </a:r>
          </a:p>
          <a:p>
            <a:r>
              <a:rPr lang="ru-RU" sz="900" dirty="0" smtClean="0">
                <a:latin typeface="Arial" pitchFamily="34" charset="0"/>
                <a:cs typeface="Arial" pitchFamily="34" charset="0"/>
              </a:rPr>
              <a:t>Помощник межрайонного прокурора</a:t>
            </a:r>
          </a:p>
          <a:p>
            <a:r>
              <a:rPr lang="ru-RU" sz="900" dirty="0" smtClean="0">
                <a:latin typeface="Arial" pitchFamily="34" charset="0"/>
                <a:cs typeface="Arial" pitchFamily="34" charset="0"/>
              </a:rPr>
              <a:t>юрист 1 класса				 О.А. Сочнева 			          </a:t>
            </a:r>
          </a:p>
          <a:p>
            <a:endParaRPr lang="ru-RU" sz="1100" dirty="0" smtClean="0">
              <a:latin typeface="Times New Roman" pitchFamily="18" charset="0"/>
              <a:cs typeface="Times New Roman" pitchFamily="18" charset="0"/>
            </a:endParaRPr>
          </a:p>
        </p:txBody>
      </p:sp>
      <p:sp>
        <p:nvSpPr>
          <p:cNvPr id="19" name="TextBox 18"/>
          <p:cNvSpPr txBox="1"/>
          <p:nvPr/>
        </p:nvSpPr>
        <p:spPr>
          <a:xfrm>
            <a:off x="428604" y="5214942"/>
            <a:ext cx="6072230" cy="3477875"/>
          </a:xfrm>
          <a:prstGeom prst="rect">
            <a:avLst/>
          </a:prstGeom>
          <a:noFill/>
        </p:spPr>
        <p:txBody>
          <a:bodyPr wrap="square" rtlCol="0">
            <a:spAutoFit/>
          </a:bodyPr>
          <a:lstStyle/>
          <a:p>
            <a:pPr algn="ctr"/>
            <a:r>
              <a:rPr lang="ru-RU" sz="900" dirty="0" smtClean="0">
                <a:latin typeface="Arial" pitchFamily="34" charset="0"/>
                <a:cs typeface="Arial" pitchFamily="34" charset="0"/>
              </a:rPr>
              <a:t> </a:t>
            </a:r>
            <a:endParaRPr lang="ru-RU" sz="900" dirty="0" smtClean="0">
              <a:latin typeface="Arial" pitchFamily="34" charset="0"/>
              <a:cs typeface="Arial" pitchFamily="34" charset="0"/>
            </a:endParaRPr>
          </a:p>
          <a:p>
            <a:pPr algn="ctr"/>
            <a:r>
              <a:rPr lang="ru-RU" sz="1000" b="1" dirty="0" smtClean="0">
                <a:latin typeface="Arial" pitchFamily="34" charset="0"/>
                <a:cs typeface="Arial" pitchFamily="34" charset="0"/>
              </a:rPr>
              <a:t>Правительство Российской Федерации утвердило </a:t>
            </a:r>
            <a:r>
              <a:rPr lang="ru-RU" sz="1000" b="1" dirty="0" smtClean="0">
                <a:latin typeface="Arial" pitchFamily="34" charset="0"/>
                <a:cs typeface="Arial" pitchFamily="34" charset="0"/>
              </a:rPr>
              <a:t>Правила </a:t>
            </a:r>
            <a:r>
              <a:rPr lang="ru-RU" sz="1000" b="1" dirty="0" smtClean="0">
                <a:latin typeface="Arial" pitchFamily="34" charset="0"/>
                <a:cs typeface="Arial" pitchFamily="34" charset="0"/>
              </a:rPr>
              <a:t>передачи на хранение, для содержания и разведения или реализации вещественных доказательств в виде животных, физическое состояние которых не позволяет возвратить их в среду </a:t>
            </a:r>
            <a:r>
              <a:rPr lang="ru-RU" sz="1000" b="1" dirty="0" smtClean="0">
                <a:latin typeface="Arial" pitchFamily="34" charset="0"/>
                <a:cs typeface="Arial" pitchFamily="34" charset="0"/>
              </a:rPr>
              <a:t>обитания</a:t>
            </a:r>
            <a:endParaRPr lang="ru-RU" sz="1000" dirty="0" smtClean="0">
              <a:latin typeface="Arial" pitchFamily="34" charset="0"/>
              <a:cs typeface="Arial" pitchFamily="34" charset="0"/>
            </a:endParaRPr>
          </a:p>
          <a:p>
            <a:r>
              <a:rPr lang="ru-RU" sz="1000" b="1" dirty="0" smtClean="0">
                <a:latin typeface="Arial" pitchFamily="34" charset="0"/>
                <a:cs typeface="Arial" pitchFamily="34" charset="0"/>
              </a:rPr>
              <a:t> </a:t>
            </a:r>
            <a:endParaRPr lang="ru-RU" sz="1000" dirty="0" smtClean="0">
              <a:latin typeface="Arial" pitchFamily="34" charset="0"/>
              <a:cs typeface="Arial" pitchFamily="34" charset="0"/>
            </a:endParaRPr>
          </a:p>
          <a:p>
            <a:r>
              <a:rPr lang="ru-RU" sz="1000" dirty="0" smtClean="0">
                <a:latin typeface="Arial" pitchFamily="34" charset="0"/>
                <a:cs typeface="Arial" pitchFamily="34" charset="0"/>
              </a:rPr>
              <a:t>Постановлением от 02.02.2019 № 75 были утверждены указанные Правила.</a:t>
            </a:r>
          </a:p>
          <a:p>
            <a:r>
              <a:rPr lang="ru-RU" sz="1000" dirty="0" smtClean="0">
                <a:latin typeface="Arial" pitchFamily="34" charset="0"/>
                <a:cs typeface="Arial" pitchFamily="34" charset="0"/>
              </a:rPr>
              <a:t>Например, вещественные доказательства в виде животных передаются уполномоченными органами на хранение либо для содержания и разведения государственным (муниципальным) унитарным предприятиям и государственным (муниципальным) учреждениям, имеющим условия для содержания и надлежащего ухода за соответствующими животными.</a:t>
            </a:r>
          </a:p>
          <a:p>
            <a:r>
              <a:rPr lang="ru-RU" sz="1000" dirty="0" smtClean="0">
                <a:latin typeface="Arial" pitchFamily="34" charset="0"/>
                <a:cs typeface="Arial" pitchFamily="34" charset="0"/>
              </a:rPr>
              <a:t>При невозможности передачи вещественных доказательств в виде животных на хранение либо для содержания и разведения государственным (муниципальным) унитарным предприятиям или государственным (муниципальным) учреждениям такая передача осуществляется уполномоченными органами иным юридическим лицам или индивидуальным предпринимателям, отобранным в порядке, установленном законодательством Российской Федерации, и имеющим условия для содержания и надлежащего ухода за соответствующими животными.</a:t>
            </a:r>
          </a:p>
          <a:p>
            <a:r>
              <a:rPr lang="ru-RU" sz="1000" dirty="0" smtClean="0">
                <a:latin typeface="Arial" pitchFamily="34" charset="0"/>
                <a:cs typeface="Arial" pitchFamily="34" charset="0"/>
              </a:rPr>
              <a:t> </a:t>
            </a:r>
          </a:p>
          <a:p>
            <a:r>
              <a:rPr lang="ru-RU" sz="1000" dirty="0" smtClean="0">
                <a:latin typeface="Arial" pitchFamily="34" charset="0"/>
                <a:cs typeface="Arial" pitchFamily="34" charset="0"/>
              </a:rPr>
              <a:t>Государственный обвинитель</a:t>
            </a:r>
          </a:p>
          <a:p>
            <a:r>
              <a:rPr lang="ru-RU" sz="1000" dirty="0" smtClean="0">
                <a:latin typeface="Arial" pitchFamily="34" charset="0"/>
                <a:cs typeface="Arial" pitchFamily="34" charset="0"/>
              </a:rPr>
              <a:t>Помощник межрайонного прокурора</a:t>
            </a:r>
          </a:p>
          <a:p>
            <a:r>
              <a:rPr lang="ru-RU" sz="1000" dirty="0" smtClean="0">
                <a:latin typeface="Arial" pitchFamily="34" charset="0"/>
                <a:cs typeface="Arial" pitchFamily="34" charset="0"/>
              </a:rPr>
              <a:t>юрист 1 класса								          	   О.А. Сочнева 		          </a:t>
            </a:r>
          </a:p>
          <a:p>
            <a:endParaRPr lang="ru-RU" sz="11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357166" y="428596"/>
            <a:ext cx="4725144" cy="971600"/>
          </a:xfrm>
          <a:prstGeom prst="rect">
            <a:avLst/>
          </a:prstGeom>
        </p:spPr>
        <p:txBody>
          <a:bodyPr wrap="none" fromWordArt="1">
            <a:prstTxWarp prst="textPlain">
              <a:avLst>
                <a:gd name="adj" fmla="val 50000"/>
              </a:avLst>
            </a:prstTxWarp>
          </a:bodyPr>
          <a:lstStyle/>
          <a:p>
            <a:pPr algn="ctr" rtl="0"/>
            <a:r>
              <a:rPr lang="ru-RU" sz="18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В Е С Т О Ч К А </a:t>
            </a:r>
            <a:endParaRPr lang="ru-RU" sz="1800"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pic>
        <p:nvPicPr>
          <p:cNvPr id="11265" name="Picture 1" descr="http://lookmi.ru/lessons/golubja-risunok.jpg"/>
          <p:cNvPicPr>
            <a:picLocks noChangeAspect="1" noChangeArrowheads="1"/>
          </p:cNvPicPr>
          <p:nvPr/>
        </p:nvPicPr>
        <p:blipFill>
          <a:blip r:embed="rId3" r:link="rId4" cstate="print"/>
          <a:srcRect/>
          <a:stretch>
            <a:fillRect/>
          </a:stretch>
        </p:blipFill>
        <p:spPr bwMode="auto">
          <a:xfrm>
            <a:off x="5229200" y="611560"/>
            <a:ext cx="1047750" cy="762000"/>
          </a:xfrm>
          <a:prstGeom prst="rect">
            <a:avLst/>
          </a:prstGeom>
          <a:noFill/>
        </p:spPr>
      </p:pic>
      <p:sp>
        <p:nvSpPr>
          <p:cNvPr id="11267" name="Rectangle 3"/>
          <p:cNvSpPr>
            <a:spLocks noChangeArrowheads="1"/>
          </p:cNvSpPr>
          <p:nvPr/>
        </p:nvSpPr>
        <p:spPr bwMode="auto">
          <a:xfrm>
            <a:off x="0" y="0"/>
            <a:ext cx="6615914"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000" dirty="0" smtClean="0">
                <a:latin typeface="Times New Roman" pitchFamily="18" charset="0"/>
                <a:ea typeface="Times New Roman"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ежемесячное издание                                                       учредитель администрация Дмитриевского сельсовета</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Заголовок 10"/>
          <p:cNvSpPr>
            <a:spLocks noGrp="1"/>
          </p:cNvSpPr>
          <p:nvPr>
            <p:ph type="title"/>
          </p:nvPr>
        </p:nvSpPr>
        <p:spPr/>
        <p:txBody>
          <a:bodyPr/>
          <a:lstStyle/>
          <a:p>
            <a:r>
              <a:rPr lang="ru-RU" dirty="0" smtClean="0"/>
              <a:t>  </a:t>
            </a:r>
            <a:endParaRPr lang="ru-RU" dirty="0"/>
          </a:p>
        </p:txBody>
      </p:sp>
      <p:sp>
        <p:nvSpPr>
          <p:cNvPr id="12" name="Содержимое 11"/>
          <p:cNvSpPr>
            <a:spLocks noGrp="1"/>
          </p:cNvSpPr>
          <p:nvPr>
            <p:ph sz="half" idx="4294967295"/>
          </p:nvPr>
        </p:nvSpPr>
        <p:spPr>
          <a:xfrm>
            <a:off x="428604" y="1928813"/>
            <a:ext cx="5838846" cy="1571617"/>
          </a:xfrm>
        </p:spPr>
        <p:txBody>
          <a:bodyPr>
            <a:normAutofit/>
          </a:bodyPr>
          <a:lstStyle/>
          <a:p>
            <a:pPr algn="ctr">
              <a:buNone/>
            </a:pPr>
            <a:endParaRPr lang="ru-RU" sz="1200" dirty="0" smtClean="0">
              <a:latin typeface="Times New Roman" pitchFamily="18" charset="0"/>
              <a:cs typeface="Times New Roman" pitchFamily="18" charset="0"/>
            </a:endParaRPr>
          </a:p>
          <a:p>
            <a:pPr>
              <a:buNone/>
            </a:pPr>
            <a:endParaRPr lang="ru-RU" dirty="0"/>
          </a:p>
        </p:txBody>
      </p:sp>
      <p:sp>
        <p:nvSpPr>
          <p:cNvPr id="16" name="Прямоугольник 15"/>
          <p:cNvSpPr/>
          <p:nvPr/>
        </p:nvSpPr>
        <p:spPr>
          <a:xfrm>
            <a:off x="214290" y="1500166"/>
            <a:ext cx="6357982" cy="7143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TextBox 19"/>
          <p:cNvSpPr txBox="1"/>
          <p:nvPr/>
        </p:nvSpPr>
        <p:spPr>
          <a:xfrm>
            <a:off x="357166" y="2571736"/>
            <a:ext cx="5857916" cy="1138773"/>
          </a:xfrm>
          <a:prstGeom prst="rect">
            <a:avLst/>
          </a:prstGeom>
          <a:noFill/>
        </p:spPr>
        <p:txBody>
          <a:bodyPr wrap="square" rtlCol="0">
            <a:spAutoFit/>
          </a:bodyPr>
          <a:lstStyle/>
          <a:p>
            <a:pPr algn="r"/>
            <a:endParaRPr lang="ru-RU" sz="1200" dirty="0" smtClean="0"/>
          </a:p>
          <a:p>
            <a:endParaRPr lang="ru-RU" sz="1400" dirty="0" smtClean="0"/>
          </a:p>
          <a:p>
            <a:endParaRPr lang="ru-RU" sz="1400" dirty="0" smtClean="0"/>
          </a:p>
          <a:p>
            <a:endParaRPr lang="ru-RU" sz="1400" dirty="0"/>
          </a:p>
          <a:p>
            <a:endParaRPr lang="ru-RU" sz="1400" dirty="0"/>
          </a:p>
        </p:txBody>
      </p:sp>
      <p:sp>
        <p:nvSpPr>
          <p:cNvPr id="21" name="TextBox 20"/>
          <p:cNvSpPr txBox="1"/>
          <p:nvPr/>
        </p:nvSpPr>
        <p:spPr>
          <a:xfrm>
            <a:off x="571480" y="2143108"/>
            <a:ext cx="6072230" cy="1323439"/>
          </a:xfrm>
          <a:prstGeom prst="rect">
            <a:avLst/>
          </a:prstGeom>
          <a:noFill/>
        </p:spPr>
        <p:txBody>
          <a:bodyPr wrap="square" rtlCol="0">
            <a:spAutoFit/>
          </a:bodyPr>
          <a:lstStyle/>
          <a:p>
            <a:endParaRPr lang="ru-RU" sz="1200" dirty="0" smtClean="0"/>
          </a:p>
          <a:p>
            <a:r>
              <a:rPr lang="ru-RU" sz="1200" dirty="0" smtClean="0"/>
              <a:t> </a:t>
            </a:r>
          </a:p>
          <a:p>
            <a:endParaRPr lang="ru-RU" sz="1400" dirty="0" smtClean="0"/>
          </a:p>
          <a:p>
            <a:endParaRPr lang="ru-RU" sz="1400" dirty="0" smtClean="0"/>
          </a:p>
          <a:p>
            <a:endParaRPr lang="ru-RU" sz="1400" dirty="0"/>
          </a:p>
          <a:p>
            <a:endParaRPr lang="ru-RU" sz="1400" dirty="0"/>
          </a:p>
        </p:txBody>
      </p:sp>
      <p:sp>
        <p:nvSpPr>
          <p:cNvPr id="23" name="TextBox 22"/>
          <p:cNvSpPr txBox="1"/>
          <p:nvPr/>
        </p:nvSpPr>
        <p:spPr>
          <a:xfrm>
            <a:off x="285728" y="4214810"/>
            <a:ext cx="6215106" cy="738664"/>
          </a:xfrm>
          <a:prstGeom prst="rect">
            <a:avLst/>
          </a:prstGeom>
          <a:noFill/>
        </p:spPr>
        <p:txBody>
          <a:bodyPr wrap="square" rtlCol="0">
            <a:spAutoFit/>
          </a:bodyPr>
          <a:lstStyle/>
          <a:p>
            <a:endParaRPr lang="ru-RU" sz="1400" dirty="0" smtClean="0"/>
          </a:p>
          <a:p>
            <a:endParaRPr lang="ru-RU" sz="1400" dirty="0"/>
          </a:p>
          <a:p>
            <a:endParaRPr lang="ru-RU" sz="1400" dirty="0"/>
          </a:p>
        </p:txBody>
      </p:sp>
      <p:sp>
        <p:nvSpPr>
          <p:cNvPr id="17" name="TextBox 16"/>
          <p:cNvSpPr txBox="1"/>
          <p:nvPr/>
        </p:nvSpPr>
        <p:spPr>
          <a:xfrm>
            <a:off x="357166" y="1643043"/>
            <a:ext cx="6072230" cy="4585871"/>
          </a:xfrm>
          <a:prstGeom prst="rect">
            <a:avLst/>
          </a:prstGeom>
          <a:noFill/>
        </p:spPr>
        <p:txBody>
          <a:bodyPr wrap="square" rtlCol="0">
            <a:spAutoFit/>
          </a:bodyPr>
          <a:lstStyle/>
          <a:p>
            <a:pPr algn="ctr"/>
            <a:r>
              <a:rPr lang="ru-RU" sz="1000" b="1" i="1" dirty="0" smtClean="0">
                <a:latin typeface="Arial" pitchFamily="34" charset="0"/>
                <a:cs typeface="Arial" pitchFamily="34" charset="0"/>
              </a:rPr>
              <a:t>Категории преступлений</a:t>
            </a:r>
            <a:endParaRPr lang="ru-RU" sz="1000" dirty="0" smtClean="0">
              <a:latin typeface="Arial" pitchFamily="34" charset="0"/>
              <a:cs typeface="Arial" pitchFamily="34" charset="0"/>
            </a:endParaRPr>
          </a:p>
          <a:p>
            <a:r>
              <a:rPr lang="ru-RU" sz="1000" dirty="0" smtClean="0">
                <a:latin typeface="Arial" pitchFamily="34" charset="0"/>
                <a:cs typeface="Arial" pitchFamily="34" charset="0"/>
              </a:rPr>
              <a:t> </a:t>
            </a:r>
            <a:endParaRPr lang="ru-RU" sz="900" dirty="0" smtClean="0">
              <a:latin typeface="Arial" pitchFamily="34" charset="0"/>
              <a:cs typeface="Arial" pitchFamily="34" charset="0"/>
            </a:endParaRPr>
          </a:p>
          <a:p>
            <a:r>
              <a:rPr lang="ru-RU" sz="900" dirty="0" smtClean="0">
                <a:latin typeface="Arial" pitchFamily="34" charset="0"/>
                <a:cs typeface="Arial" pitchFamily="34" charset="0"/>
              </a:rPr>
              <a:t>В соответствии с положениями статьи 15 Уголовного кодекса Российской Федерации в зависимости от характера и степени общественной опасности деяния, предусмотренные настоящим Кодексом, подразделяются на преступления небольшой тяжести, преступления средней тяжести, тяжкие преступления и особо тяжкие преступления.</a:t>
            </a:r>
          </a:p>
          <a:p>
            <a:r>
              <a:rPr lang="ru-RU" sz="900" dirty="0" smtClean="0">
                <a:latin typeface="Arial" pitchFamily="34" charset="0"/>
                <a:cs typeface="Arial" pitchFamily="34" charset="0"/>
              </a:rPr>
              <a:t>Преступлениями небольшой тяжести признаются умышленные и неосторожные деяния, за совершение которых максимальное наказание, предусмотренное настоящим Кодексом, не превышает трех лет лишения свободы.</a:t>
            </a:r>
          </a:p>
          <a:p>
            <a:r>
              <a:rPr lang="ru-RU" sz="900" dirty="0" smtClean="0">
                <a:latin typeface="Arial" pitchFamily="34" charset="0"/>
                <a:cs typeface="Arial" pitchFamily="34" charset="0"/>
              </a:rPr>
              <a:t>К  таким преступлениям относятся преступления, предусмотренные ч.1 ст. 158 УК РФ, ч.1 ст. 157 УК РФ, ч. 1 ст. 119 УК РФ, ч.1 ст. 228 УК РФ, и другие.</a:t>
            </a:r>
          </a:p>
          <a:p>
            <a:r>
              <a:rPr lang="ru-RU" sz="900" dirty="0" smtClean="0">
                <a:latin typeface="Arial" pitchFamily="34" charset="0"/>
                <a:cs typeface="Arial" pitchFamily="34" charset="0"/>
              </a:rPr>
              <a:t>Преступлениями средней тяжести признаются умышленные деяния, за совершение которых максимальное наказание, предусмотренное настоящим Кодексом, не превышает пяти лет лишения свободы, и неосторожные деяния, за совершение которых максимальное наказание, предусмотренное настоящим Кодексом, превышает три года лишения свободы.</a:t>
            </a:r>
          </a:p>
          <a:p>
            <a:r>
              <a:rPr lang="ru-RU" sz="900" dirty="0" smtClean="0">
                <a:latin typeface="Arial" pitchFamily="34" charset="0"/>
                <a:cs typeface="Arial" pitchFamily="34" charset="0"/>
              </a:rPr>
              <a:t>К ним относятся преступления, предусмотренные ч.2 ст. 158 УК РФ, ч.1 ст. 166 УК РФ, ч.1 ст. 161 УК РФ и другие.</a:t>
            </a:r>
          </a:p>
          <a:p>
            <a:r>
              <a:rPr lang="ru-RU" sz="900" dirty="0" smtClean="0">
                <a:latin typeface="Arial" pitchFamily="34" charset="0"/>
                <a:cs typeface="Arial" pitchFamily="34" charset="0"/>
              </a:rPr>
              <a:t>Тяжкими преступлениями признаются умышленные деяния, за совершение которых максимальное наказание, предусмотренное настоящим Кодексом, не превышает десяти лет лишения свободы.</a:t>
            </a:r>
          </a:p>
          <a:p>
            <a:r>
              <a:rPr lang="ru-RU" sz="900" dirty="0" smtClean="0">
                <a:latin typeface="Arial" pitchFamily="34" charset="0"/>
                <a:cs typeface="Arial" pitchFamily="34" charset="0"/>
              </a:rPr>
              <a:t>Такими преступлениями являются преступления, предусмотренные ч.3 ст. 158 УК РФ, ч.2 ст. 228 УК РФ, ч.2 ст. 166 УК РФ и другие.</a:t>
            </a:r>
          </a:p>
          <a:p>
            <a:r>
              <a:rPr lang="ru-RU" sz="900" dirty="0" smtClean="0">
                <a:latin typeface="Arial" pitchFamily="34" charset="0"/>
                <a:cs typeface="Arial" pitchFamily="34" charset="0"/>
              </a:rPr>
              <a:t>Особо тяжкими преступлениями признаются умышленные деяния, за совершение которых настоящим Кодексом предусмотрено наказание в виде лишения свободы на срок свыше десяти лет или более строгое наказание. Это убийство, ответственность за которое предусмотрена ст. 105 УК РФ, сбыт наркотических средств или их аналогов, совершение взрыва, поджога или иных действий устрашающих население – террористический акт и другие.</a:t>
            </a:r>
          </a:p>
          <a:p>
            <a:r>
              <a:rPr lang="ru-RU" sz="900" dirty="0" smtClean="0">
                <a:latin typeface="Arial" pitchFamily="34" charset="0"/>
                <a:cs typeface="Arial" pitchFamily="34" charset="0"/>
              </a:rPr>
              <a:t> </a:t>
            </a:r>
          </a:p>
          <a:p>
            <a:r>
              <a:rPr lang="ru-RU" sz="900" dirty="0" smtClean="0">
                <a:latin typeface="Arial" pitchFamily="34" charset="0"/>
                <a:cs typeface="Arial" pitchFamily="34" charset="0"/>
              </a:rPr>
              <a:t>Государственный обвинитель</a:t>
            </a:r>
          </a:p>
          <a:p>
            <a:r>
              <a:rPr lang="ru-RU" sz="900" dirty="0" smtClean="0">
                <a:latin typeface="Arial" pitchFamily="34" charset="0"/>
                <a:cs typeface="Arial" pitchFamily="34" charset="0"/>
              </a:rPr>
              <a:t>Помощник межрайонного прокурора</a:t>
            </a:r>
          </a:p>
          <a:p>
            <a:r>
              <a:rPr lang="ru-RU" sz="900" dirty="0" smtClean="0">
                <a:latin typeface="Arial" pitchFamily="34" charset="0"/>
                <a:cs typeface="Arial" pitchFamily="34" charset="0"/>
              </a:rPr>
              <a:t>юрист 1 класса			 О.А. Сочнева 	</a:t>
            </a:r>
          </a:p>
          <a:p>
            <a:endParaRPr lang="ru-RU" sz="1000" dirty="0" smtClean="0">
              <a:latin typeface="Arial" pitchFamily="34" charset="0"/>
              <a:cs typeface="Arial" pitchFamily="34" charset="0"/>
            </a:endParaRPr>
          </a:p>
          <a:p>
            <a:r>
              <a:rPr lang="ru-RU" sz="1000" dirty="0" smtClean="0">
                <a:latin typeface="Arial" pitchFamily="34" charset="0"/>
                <a:cs typeface="Arial" pitchFamily="34" charset="0"/>
              </a:rPr>
              <a:t>  </a:t>
            </a:r>
            <a:endParaRPr lang="ru-RU" sz="1000" dirty="0">
              <a:latin typeface="Arial" pitchFamily="34" charset="0"/>
              <a:cs typeface="Arial" pitchFamily="34" charset="0"/>
            </a:endParaRPr>
          </a:p>
        </p:txBody>
      </p:sp>
      <p:cxnSp>
        <p:nvCxnSpPr>
          <p:cNvPr id="14" name="Прямая соединительная линия 13"/>
          <p:cNvCxnSpPr/>
          <p:nvPr/>
        </p:nvCxnSpPr>
        <p:spPr>
          <a:xfrm>
            <a:off x="285728" y="5929322"/>
            <a:ext cx="6215106" cy="1588"/>
          </a:xfrm>
          <a:prstGeom prst="line">
            <a:avLst/>
          </a:prstGeom>
          <a:ln w="34925">
            <a:prstDash val="sysDot"/>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85728" y="6000760"/>
            <a:ext cx="6215106" cy="2893100"/>
          </a:xfrm>
          <a:prstGeom prst="rect">
            <a:avLst/>
          </a:prstGeom>
          <a:noFill/>
        </p:spPr>
        <p:txBody>
          <a:bodyPr wrap="square" rtlCol="0">
            <a:spAutoFit/>
          </a:bodyPr>
          <a:lstStyle/>
          <a:p>
            <a:pPr algn="ctr"/>
            <a:r>
              <a:rPr lang="ru-RU" sz="900" dirty="0" smtClean="0">
                <a:latin typeface="Arial" pitchFamily="34" charset="0"/>
                <a:cs typeface="Arial" pitchFamily="34" charset="0"/>
              </a:rPr>
              <a:t> </a:t>
            </a:r>
            <a:r>
              <a:rPr lang="ru-RU" sz="900" b="1" dirty="0" smtClean="0">
                <a:latin typeface="Arial" pitchFamily="34" charset="0"/>
                <a:cs typeface="Arial" pitchFamily="34" charset="0"/>
              </a:rPr>
              <a:t>Субъект </a:t>
            </a:r>
            <a:r>
              <a:rPr lang="ru-RU" sz="900" b="1" dirty="0" smtClean="0">
                <a:latin typeface="Arial" pitchFamily="34" charset="0"/>
                <a:cs typeface="Arial" pitchFamily="34" charset="0"/>
              </a:rPr>
              <a:t>преступления</a:t>
            </a:r>
            <a:r>
              <a:rPr lang="ru-RU" sz="900" dirty="0" smtClean="0">
                <a:latin typeface="Arial" pitchFamily="34" charset="0"/>
                <a:cs typeface="Arial" pitchFamily="34" charset="0"/>
              </a:rPr>
              <a:t>.</a:t>
            </a:r>
          </a:p>
          <a:p>
            <a:r>
              <a:rPr lang="ru-RU" sz="900" dirty="0" smtClean="0">
                <a:latin typeface="Arial" pitchFamily="34" charset="0"/>
                <a:cs typeface="Arial" pitchFamily="34" charset="0"/>
              </a:rPr>
              <a:t> </a:t>
            </a:r>
          </a:p>
          <a:p>
            <a:r>
              <a:rPr lang="ru-RU" sz="900" dirty="0" smtClean="0">
                <a:latin typeface="Arial" pitchFamily="34" charset="0"/>
                <a:cs typeface="Arial" pitchFamily="34" charset="0"/>
              </a:rPr>
              <a:t> Субъект как один из элементов состава преступления характеризуется наличием </a:t>
            </a:r>
            <a:r>
              <a:rPr lang="ru-RU" sz="900" b="1" dirty="0" smtClean="0">
                <a:latin typeface="Arial" pitchFamily="34" charset="0"/>
                <a:cs typeface="Arial" pitchFamily="34" charset="0"/>
              </a:rPr>
              <a:t>трех обязательных признаков</a:t>
            </a:r>
            <a:r>
              <a:rPr lang="ru-RU" sz="900" dirty="0" smtClean="0">
                <a:latin typeface="Arial" pitchFamily="34" charset="0"/>
                <a:cs typeface="Arial" pitchFamily="34" charset="0"/>
              </a:rPr>
              <a:t>: </a:t>
            </a:r>
          </a:p>
          <a:p>
            <a:r>
              <a:rPr lang="ru-RU" sz="900" dirty="0" smtClean="0">
                <a:latin typeface="Arial" pitchFamily="34" charset="0"/>
                <a:cs typeface="Arial" pitchFamily="34" charset="0"/>
              </a:rPr>
              <a:t>а) это физическое лицо; </a:t>
            </a:r>
          </a:p>
          <a:p>
            <a:r>
              <a:rPr lang="ru-RU" sz="900" dirty="0" smtClean="0">
                <a:latin typeface="Arial" pitchFamily="34" charset="0"/>
                <a:cs typeface="Arial" pitchFamily="34" charset="0"/>
              </a:rPr>
              <a:t>б) вменяемое лицо;</a:t>
            </a:r>
          </a:p>
          <a:p>
            <a:r>
              <a:rPr lang="ru-RU" sz="900" dirty="0" smtClean="0">
                <a:latin typeface="Arial" pitchFamily="34" charset="0"/>
                <a:cs typeface="Arial" pitchFamily="34" charset="0"/>
              </a:rPr>
              <a:t>в) лицо, достигшее возраста, с которого наступает уголовная ответственность.</a:t>
            </a:r>
          </a:p>
          <a:p>
            <a:r>
              <a:rPr lang="ru-RU" sz="900" dirty="0" smtClean="0">
                <a:latin typeface="Arial" pitchFamily="34" charset="0"/>
                <a:cs typeface="Arial" pitchFamily="34" charset="0"/>
              </a:rPr>
              <a:t>В ряде составов преступлений помимо трех обязательных признаков закон указывает на дополнительные признаки, становящиеся обязательными. </a:t>
            </a:r>
          </a:p>
          <a:p>
            <a:r>
              <a:rPr lang="ru-RU" sz="900" dirty="0" smtClean="0">
                <a:latin typeface="Arial" pitchFamily="34" charset="0"/>
                <a:cs typeface="Arial" pitchFamily="34" charset="0"/>
              </a:rPr>
              <a:t>В этом случае субъект преступления становится </a:t>
            </a:r>
            <a:r>
              <a:rPr lang="ru-RU" sz="900" b="1" dirty="0" smtClean="0">
                <a:latin typeface="Arial" pitchFamily="34" charset="0"/>
                <a:cs typeface="Arial" pitchFamily="34" charset="0"/>
              </a:rPr>
              <a:t>специальным</a:t>
            </a:r>
            <a:r>
              <a:rPr lang="ru-RU" sz="900" dirty="0" smtClean="0">
                <a:latin typeface="Arial" pitchFamily="34" charset="0"/>
                <a:cs typeface="Arial" pitchFamily="34" charset="0"/>
              </a:rPr>
              <a:t>. 	</a:t>
            </a:r>
          </a:p>
          <a:p>
            <a:r>
              <a:rPr lang="ru-RU" sz="900" dirty="0" smtClean="0">
                <a:latin typeface="Arial" pitchFamily="34" charset="0"/>
                <a:cs typeface="Arial" pitchFamily="34" charset="0"/>
              </a:rPr>
              <a:t>К числу таких признаков относятся, в частности, пол (</a:t>
            </a:r>
            <a:r>
              <a:rPr lang="ru-RU" sz="900" dirty="0" smtClean="0">
                <a:latin typeface="Arial" pitchFamily="34" charset="0"/>
                <a:cs typeface="Arial" pitchFamily="34" charset="0"/>
                <a:hlinkClick r:id="rId5"/>
              </a:rPr>
              <a:t>ст. 106</a:t>
            </a:r>
            <a:r>
              <a:rPr lang="ru-RU" sz="900" dirty="0" smtClean="0">
                <a:latin typeface="Arial" pitchFamily="34" charset="0"/>
                <a:cs typeface="Arial" pitchFamily="34" charset="0"/>
              </a:rPr>
              <a:t>, </a:t>
            </a:r>
            <a:r>
              <a:rPr lang="ru-RU" sz="900" dirty="0" smtClean="0">
                <a:latin typeface="Arial" pitchFamily="34" charset="0"/>
                <a:cs typeface="Arial" pitchFamily="34" charset="0"/>
                <a:hlinkClick r:id="rId6"/>
              </a:rPr>
              <a:t>131</a:t>
            </a:r>
            <a:r>
              <a:rPr lang="ru-RU" sz="900" dirty="0" smtClean="0">
                <a:latin typeface="Arial" pitchFamily="34" charset="0"/>
                <a:cs typeface="Arial" pitchFamily="34" charset="0"/>
              </a:rPr>
              <a:t> УК); повышенный возраст, с которого наступает уголовная ответственность (</a:t>
            </a:r>
            <a:r>
              <a:rPr lang="ru-RU" sz="900" dirty="0" smtClean="0">
                <a:latin typeface="Arial" pitchFamily="34" charset="0"/>
                <a:cs typeface="Arial" pitchFamily="34" charset="0"/>
                <a:hlinkClick r:id="rId7"/>
              </a:rPr>
              <a:t>ст. 150</a:t>
            </a:r>
            <a:r>
              <a:rPr lang="ru-RU" sz="900" dirty="0" smtClean="0">
                <a:latin typeface="Arial" pitchFamily="34" charset="0"/>
                <a:cs typeface="Arial" pitchFamily="34" charset="0"/>
              </a:rPr>
              <a:t>, </a:t>
            </a:r>
            <a:r>
              <a:rPr lang="ru-RU" sz="900" dirty="0" smtClean="0">
                <a:latin typeface="Arial" pitchFamily="34" charset="0"/>
                <a:cs typeface="Arial" pitchFamily="34" charset="0"/>
                <a:hlinkClick r:id="rId8"/>
              </a:rPr>
              <a:t>151</a:t>
            </a:r>
            <a:r>
              <a:rPr lang="ru-RU" sz="900" dirty="0" smtClean="0">
                <a:latin typeface="Arial" pitchFamily="34" charset="0"/>
                <a:cs typeface="Arial" pitchFamily="34" charset="0"/>
              </a:rPr>
              <a:t> УК); гражданство (</a:t>
            </a:r>
            <a:r>
              <a:rPr lang="ru-RU" sz="900" dirty="0" smtClean="0">
                <a:latin typeface="Arial" pitchFamily="34" charset="0"/>
                <a:cs typeface="Arial" pitchFamily="34" charset="0"/>
                <a:hlinkClick r:id="rId9"/>
              </a:rPr>
              <a:t>ст. 275</a:t>
            </a:r>
            <a:r>
              <a:rPr lang="ru-RU" sz="900" dirty="0" smtClean="0">
                <a:latin typeface="Arial" pitchFamily="34" charset="0"/>
                <a:cs typeface="Arial" pitchFamily="34" charset="0"/>
              </a:rPr>
              <a:t>, </a:t>
            </a:r>
            <a:r>
              <a:rPr lang="ru-RU" sz="900" dirty="0" smtClean="0">
                <a:latin typeface="Arial" pitchFamily="34" charset="0"/>
                <a:cs typeface="Arial" pitchFamily="34" charset="0"/>
                <a:hlinkClick r:id="rId10"/>
              </a:rPr>
              <a:t>276</a:t>
            </a:r>
            <a:r>
              <a:rPr lang="ru-RU" sz="900" dirty="0" smtClean="0">
                <a:latin typeface="Arial" pitchFamily="34" charset="0"/>
                <a:cs typeface="Arial" pitchFamily="34" charset="0"/>
              </a:rPr>
              <a:t> УК); служебное положение (</a:t>
            </a:r>
            <a:r>
              <a:rPr lang="ru-RU" sz="900" dirty="0" smtClean="0">
                <a:latin typeface="Arial" pitchFamily="34" charset="0"/>
                <a:cs typeface="Arial" pitchFamily="34" charset="0"/>
                <a:hlinkClick r:id="rId11"/>
              </a:rPr>
              <a:t>ст. 201</a:t>
            </a:r>
            <a:r>
              <a:rPr lang="ru-RU" sz="900" dirty="0" smtClean="0">
                <a:latin typeface="Arial" pitchFamily="34" charset="0"/>
                <a:cs typeface="Arial" pitchFamily="34" charset="0"/>
              </a:rPr>
              <a:t>, </a:t>
            </a:r>
            <a:r>
              <a:rPr lang="ru-RU" sz="900" dirty="0" smtClean="0">
                <a:latin typeface="Arial" pitchFamily="34" charset="0"/>
                <a:cs typeface="Arial" pitchFamily="34" charset="0"/>
                <a:hlinkClick r:id="rId12"/>
              </a:rPr>
              <a:t>285</a:t>
            </a:r>
            <a:r>
              <a:rPr lang="ru-RU" sz="900" dirty="0" smtClean="0">
                <a:latin typeface="Arial" pitchFamily="34" charset="0"/>
                <a:cs typeface="Arial" pitchFamily="34" charset="0"/>
              </a:rPr>
              <a:t>, </a:t>
            </a:r>
            <a:r>
              <a:rPr lang="ru-RU" sz="900" dirty="0" smtClean="0">
                <a:latin typeface="Arial" pitchFamily="34" charset="0"/>
                <a:cs typeface="Arial" pitchFamily="34" charset="0"/>
                <a:hlinkClick r:id="rId13"/>
              </a:rPr>
              <a:t>290</a:t>
            </a:r>
            <a:r>
              <a:rPr lang="ru-RU" sz="900" dirty="0" smtClean="0">
                <a:latin typeface="Arial" pitchFamily="34" charset="0"/>
                <a:cs typeface="Arial" pitchFamily="34" charset="0"/>
              </a:rPr>
              <a:t> УК); профессия (</a:t>
            </a:r>
            <a:r>
              <a:rPr lang="ru-RU" sz="900" dirty="0" smtClean="0">
                <a:latin typeface="Arial" pitchFamily="34" charset="0"/>
                <a:cs typeface="Arial" pitchFamily="34" charset="0"/>
                <a:hlinkClick r:id="rId14"/>
              </a:rPr>
              <a:t>ст. 123</a:t>
            </a:r>
            <a:r>
              <a:rPr lang="ru-RU" sz="900" dirty="0" smtClean="0">
                <a:latin typeface="Arial" pitchFamily="34" charset="0"/>
                <a:cs typeface="Arial" pitchFamily="34" charset="0"/>
              </a:rPr>
              <a:t>, </a:t>
            </a:r>
            <a:r>
              <a:rPr lang="ru-RU" sz="900" dirty="0" smtClean="0">
                <a:latin typeface="Arial" pitchFamily="34" charset="0"/>
                <a:cs typeface="Arial" pitchFamily="34" charset="0"/>
                <a:hlinkClick r:id="rId15"/>
              </a:rPr>
              <a:t>124</a:t>
            </a:r>
            <a:r>
              <a:rPr lang="ru-RU" sz="900" dirty="0" smtClean="0">
                <a:latin typeface="Arial" pitchFamily="34" charset="0"/>
                <a:cs typeface="Arial" pitchFamily="34" charset="0"/>
              </a:rPr>
              <a:t> УК); особое положение по отношению к потерпевшему (</a:t>
            </a:r>
            <a:r>
              <a:rPr lang="ru-RU" sz="900" dirty="0" smtClean="0">
                <a:latin typeface="Arial" pitchFamily="34" charset="0"/>
                <a:cs typeface="Arial" pitchFamily="34" charset="0"/>
                <a:hlinkClick r:id="rId16"/>
              </a:rPr>
              <a:t>ст. 125</a:t>
            </a:r>
            <a:r>
              <a:rPr lang="ru-RU" sz="900" dirty="0" smtClean="0">
                <a:latin typeface="Arial" pitchFamily="34" charset="0"/>
                <a:cs typeface="Arial" pitchFamily="34" charset="0"/>
              </a:rPr>
              <a:t> УК).</a:t>
            </a:r>
          </a:p>
          <a:p>
            <a:r>
              <a:rPr lang="ru-RU" sz="900" dirty="0" smtClean="0">
                <a:latin typeface="Arial" pitchFamily="34" charset="0"/>
                <a:cs typeface="Arial" pitchFamily="34" charset="0"/>
              </a:rPr>
              <a:t>Юридическое лицо не признается субъектом преступления. </a:t>
            </a:r>
          </a:p>
          <a:p>
            <a:r>
              <a:rPr lang="ru-RU" sz="900" dirty="0" smtClean="0">
                <a:latin typeface="Arial" pitchFamily="34" charset="0"/>
                <a:cs typeface="Arial" pitchFamily="34" charset="0"/>
              </a:rPr>
              <a:t> </a:t>
            </a:r>
          </a:p>
          <a:p>
            <a:r>
              <a:rPr lang="ru-RU" sz="900" dirty="0" smtClean="0">
                <a:latin typeface="Arial" pitchFamily="34" charset="0"/>
                <a:cs typeface="Arial" pitchFamily="34" charset="0"/>
              </a:rPr>
              <a:t>Государственный обвинитель</a:t>
            </a:r>
          </a:p>
          <a:p>
            <a:r>
              <a:rPr lang="ru-RU" sz="900" dirty="0" smtClean="0">
                <a:latin typeface="Arial" pitchFamily="34" charset="0"/>
                <a:cs typeface="Arial" pitchFamily="34" charset="0"/>
              </a:rPr>
              <a:t>Помощник межрайонного прокурора</a:t>
            </a:r>
          </a:p>
          <a:p>
            <a:r>
              <a:rPr lang="ru-RU" sz="900" dirty="0" smtClean="0">
                <a:latin typeface="Arial" pitchFamily="34" charset="0"/>
                <a:cs typeface="Arial" pitchFamily="34" charset="0"/>
              </a:rPr>
              <a:t>юрист 1 класса			 О.А. Сочнева					          	   </a:t>
            </a:r>
          </a:p>
          <a:p>
            <a:endParaRPr lang="ru-RU" sz="1100"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454</TotalTime>
  <Words>57</Words>
  <Application>Microsoft Office PowerPoint</Application>
  <PresentationFormat>Экран (4:3)</PresentationFormat>
  <Paragraphs>80</Paragraphs>
  <Slides>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Поток</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555</dc:creator>
  <cp:lastModifiedBy>Home</cp:lastModifiedBy>
  <cp:revision>56</cp:revision>
  <dcterms:created xsi:type="dcterms:W3CDTF">2017-05-28T17:09:20Z</dcterms:created>
  <dcterms:modified xsi:type="dcterms:W3CDTF">2019-04-16T03:24:24Z</dcterms:modified>
</cp:coreProperties>
</file>